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96" r:id="rId2"/>
    <p:sldId id="305" r:id="rId3"/>
    <p:sldId id="297" r:id="rId4"/>
    <p:sldId id="271" r:id="rId5"/>
    <p:sldId id="299" r:id="rId6"/>
    <p:sldId id="302" r:id="rId7"/>
    <p:sldId id="269" r:id="rId8"/>
    <p:sldId id="290" r:id="rId9"/>
    <p:sldId id="291" r:id="rId10"/>
    <p:sldId id="289" r:id="rId11"/>
    <p:sldId id="285" r:id="rId12"/>
    <p:sldId id="300" r:id="rId13"/>
    <p:sldId id="301" r:id="rId14"/>
    <p:sldId id="303" r:id="rId15"/>
    <p:sldId id="304" r:id="rId16"/>
    <p:sldId id="306" r:id="rId17"/>
    <p:sldId id="259" r:id="rId18"/>
    <p:sldId id="261" r:id="rId19"/>
    <p:sldId id="260" r:id="rId20"/>
    <p:sldId id="293" r:id="rId21"/>
    <p:sldId id="295" r:id="rId22"/>
    <p:sldId id="262" r:id="rId23"/>
    <p:sldId id="275"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BFF"/>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62219" autoAdjust="0"/>
  </p:normalViewPr>
  <p:slideViewPr>
    <p:cSldViewPr snapToGrid="0">
      <p:cViewPr varScale="1">
        <p:scale>
          <a:sx n="63" d="100"/>
          <a:sy n="63" d="100"/>
        </p:scale>
        <p:origin x="1784" y="168"/>
      </p:cViewPr>
      <p:guideLst/>
    </p:cSldViewPr>
  </p:slideViewPr>
  <p:notesTextViewPr>
    <p:cViewPr>
      <p:scale>
        <a:sx n="1" d="1"/>
        <a:sy n="1" d="1"/>
      </p:scale>
      <p:origin x="0" y="0"/>
    </p:cViewPr>
  </p:notesTextViewPr>
  <p:notesViewPr>
    <p:cSldViewPr snapToGrid="0">
      <p:cViewPr varScale="1">
        <p:scale>
          <a:sx n="60" d="100"/>
          <a:sy n="60" d="100"/>
        </p:scale>
        <p:origin x="245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4B0288-0F00-41A1-B29C-CF19BE3E0463}" type="datetimeFigureOut">
              <a:rPr lang="en-CA" smtClean="0"/>
              <a:t>2020-01-31</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D130BBB-22E5-4B4A-A078-5DB6852942C4}" type="slidenum">
              <a:rPr lang="en-CA" smtClean="0"/>
              <a:t>‹#›</a:t>
            </a:fld>
            <a:endParaRPr lang="en-CA"/>
          </a:p>
        </p:txBody>
      </p:sp>
    </p:spTree>
    <p:extLst>
      <p:ext uri="{BB962C8B-B14F-4D97-AF65-F5344CB8AC3E}">
        <p14:creationId xmlns:p14="http://schemas.microsoft.com/office/powerpoint/2010/main" val="378276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 Tom starts and discusses book we wrote together</a:t>
            </a:r>
          </a:p>
        </p:txBody>
      </p:sp>
      <p:sp>
        <p:nvSpPr>
          <p:cNvPr id="4" name="Slide Number Placeholder 3"/>
          <p:cNvSpPr>
            <a:spLocks noGrp="1"/>
          </p:cNvSpPr>
          <p:nvPr>
            <p:ph type="sldNum" sz="quarter" idx="5"/>
          </p:nvPr>
        </p:nvSpPr>
        <p:spPr/>
        <p:txBody>
          <a:bodyPr/>
          <a:lstStyle/>
          <a:p>
            <a:fld id="{6D130BBB-22E5-4B4A-A078-5DB6852942C4}" type="slidenum">
              <a:rPr lang="en-CA" smtClean="0"/>
              <a:t>2</a:t>
            </a:fld>
            <a:endParaRPr lang="en-CA"/>
          </a:p>
        </p:txBody>
      </p:sp>
    </p:spTree>
    <p:extLst>
      <p:ext uri="{BB962C8B-B14F-4D97-AF65-F5344CB8AC3E}">
        <p14:creationId xmlns:p14="http://schemas.microsoft.com/office/powerpoint/2010/main" val="273343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Robin</a:t>
            </a:r>
          </a:p>
        </p:txBody>
      </p:sp>
      <p:sp>
        <p:nvSpPr>
          <p:cNvPr id="4" name="Slide Number Placeholder 3"/>
          <p:cNvSpPr>
            <a:spLocks noGrp="1"/>
          </p:cNvSpPr>
          <p:nvPr>
            <p:ph type="sldNum" sz="quarter" idx="5"/>
          </p:nvPr>
        </p:nvSpPr>
        <p:spPr/>
        <p:txBody>
          <a:bodyPr/>
          <a:lstStyle/>
          <a:p>
            <a:fld id="{6D130BBB-22E5-4B4A-A078-5DB6852942C4}" type="slidenum">
              <a:rPr lang="en-CA" smtClean="0"/>
              <a:t>11</a:t>
            </a:fld>
            <a:endParaRPr lang="en-CA"/>
          </a:p>
        </p:txBody>
      </p:sp>
    </p:spTree>
    <p:extLst>
      <p:ext uri="{BB962C8B-B14F-4D97-AF65-F5344CB8AC3E}">
        <p14:creationId xmlns:p14="http://schemas.microsoft.com/office/powerpoint/2010/main" val="313106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t>
            </a:r>
          </a:p>
        </p:txBody>
      </p:sp>
      <p:sp>
        <p:nvSpPr>
          <p:cNvPr id="4" name="Slide Number Placeholder 3"/>
          <p:cNvSpPr>
            <a:spLocks noGrp="1"/>
          </p:cNvSpPr>
          <p:nvPr>
            <p:ph type="sldNum" sz="quarter" idx="5"/>
          </p:nvPr>
        </p:nvSpPr>
        <p:spPr/>
        <p:txBody>
          <a:bodyPr/>
          <a:lstStyle/>
          <a:p>
            <a:fld id="{6D130BBB-22E5-4B4A-A078-5DB6852942C4}" type="slidenum">
              <a:rPr lang="en-CA" smtClean="0"/>
              <a:t>12</a:t>
            </a:fld>
            <a:endParaRPr lang="en-CA"/>
          </a:p>
        </p:txBody>
      </p:sp>
    </p:spTree>
    <p:extLst>
      <p:ext uri="{BB962C8B-B14F-4D97-AF65-F5344CB8AC3E}">
        <p14:creationId xmlns:p14="http://schemas.microsoft.com/office/powerpoint/2010/main" val="363601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D130BBB-22E5-4B4A-A078-5DB6852942C4}" type="slidenum">
              <a:rPr lang="en-CA" smtClean="0"/>
              <a:t>13</a:t>
            </a:fld>
            <a:endParaRPr lang="en-CA"/>
          </a:p>
        </p:txBody>
      </p:sp>
    </p:spTree>
    <p:extLst>
      <p:ext uri="{BB962C8B-B14F-4D97-AF65-F5344CB8AC3E}">
        <p14:creationId xmlns:p14="http://schemas.microsoft.com/office/powerpoint/2010/main" val="307641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RObin</a:t>
            </a:r>
            <a:endParaRPr lang="en-US" dirty="0"/>
          </a:p>
        </p:txBody>
      </p:sp>
      <p:sp>
        <p:nvSpPr>
          <p:cNvPr id="4" name="Slide Number Placeholder 3"/>
          <p:cNvSpPr>
            <a:spLocks noGrp="1"/>
          </p:cNvSpPr>
          <p:nvPr>
            <p:ph type="sldNum" sz="quarter" idx="5"/>
          </p:nvPr>
        </p:nvSpPr>
        <p:spPr/>
        <p:txBody>
          <a:bodyPr/>
          <a:lstStyle/>
          <a:p>
            <a:fld id="{6D130BBB-22E5-4B4A-A078-5DB6852942C4}" type="slidenum">
              <a:rPr lang="en-CA" smtClean="0"/>
              <a:t>14</a:t>
            </a:fld>
            <a:endParaRPr lang="en-CA"/>
          </a:p>
        </p:txBody>
      </p:sp>
    </p:spTree>
    <p:extLst>
      <p:ext uri="{BB962C8B-B14F-4D97-AF65-F5344CB8AC3E}">
        <p14:creationId xmlns:p14="http://schemas.microsoft.com/office/powerpoint/2010/main" val="142624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 (any to share with the group?)</a:t>
            </a:r>
          </a:p>
        </p:txBody>
      </p:sp>
      <p:sp>
        <p:nvSpPr>
          <p:cNvPr id="4" name="Slide Number Placeholder 3"/>
          <p:cNvSpPr>
            <a:spLocks noGrp="1"/>
          </p:cNvSpPr>
          <p:nvPr>
            <p:ph type="sldNum" sz="quarter" idx="5"/>
          </p:nvPr>
        </p:nvSpPr>
        <p:spPr/>
        <p:txBody>
          <a:bodyPr/>
          <a:lstStyle/>
          <a:p>
            <a:fld id="{6D130BBB-22E5-4B4A-A078-5DB6852942C4}" type="slidenum">
              <a:rPr lang="en-CA" smtClean="0"/>
              <a:t>15</a:t>
            </a:fld>
            <a:endParaRPr lang="en-CA"/>
          </a:p>
        </p:txBody>
      </p:sp>
    </p:spTree>
    <p:extLst>
      <p:ext uri="{BB962C8B-B14F-4D97-AF65-F5344CB8AC3E}">
        <p14:creationId xmlns:p14="http://schemas.microsoft.com/office/powerpoint/2010/main" val="669032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Tom</a:t>
            </a:r>
          </a:p>
          <a:p>
            <a:br>
              <a:rPr lang="en-CA" dirty="0"/>
            </a:br>
            <a:r>
              <a:rPr lang="en-CA" dirty="0"/>
              <a:t>Trans, asexual, genderfluid, bisexual</a:t>
            </a:r>
          </a:p>
        </p:txBody>
      </p:sp>
      <p:sp>
        <p:nvSpPr>
          <p:cNvPr id="4" name="Slide Number Placeholder 3"/>
          <p:cNvSpPr>
            <a:spLocks noGrp="1"/>
          </p:cNvSpPr>
          <p:nvPr>
            <p:ph type="sldNum" sz="quarter" idx="10"/>
          </p:nvPr>
        </p:nvSpPr>
        <p:spPr/>
        <p:txBody>
          <a:bodyPr/>
          <a:lstStyle/>
          <a:p>
            <a:fld id="{6D130BBB-22E5-4B4A-A078-5DB6852942C4}" type="slidenum">
              <a:rPr lang="en-CA" smtClean="0"/>
              <a:t>16</a:t>
            </a:fld>
            <a:endParaRPr lang="en-CA"/>
          </a:p>
        </p:txBody>
      </p:sp>
    </p:spTree>
    <p:extLst>
      <p:ext uri="{BB962C8B-B14F-4D97-AF65-F5344CB8AC3E}">
        <p14:creationId xmlns:p14="http://schemas.microsoft.com/office/powerpoint/2010/main" val="226614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Robin</a:t>
            </a:r>
          </a:p>
        </p:txBody>
      </p:sp>
      <p:sp>
        <p:nvSpPr>
          <p:cNvPr id="4" name="Slide Number Placeholder 3"/>
          <p:cNvSpPr>
            <a:spLocks noGrp="1"/>
          </p:cNvSpPr>
          <p:nvPr>
            <p:ph type="sldNum" sz="quarter" idx="10"/>
          </p:nvPr>
        </p:nvSpPr>
        <p:spPr/>
        <p:txBody>
          <a:bodyPr/>
          <a:lstStyle/>
          <a:p>
            <a:fld id="{6D130BBB-22E5-4B4A-A078-5DB6852942C4}" type="slidenum">
              <a:rPr lang="en-CA" smtClean="0"/>
              <a:t>17</a:t>
            </a:fld>
            <a:endParaRPr lang="en-CA"/>
          </a:p>
        </p:txBody>
      </p:sp>
    </p:spTree>
    <p:extLst>
      <p:ext uri="{BB962C8B-B14F-4D97-AF65-F5344CB8AC3E}">
        <p14:creationId xmlns:p14="http://schemas.microsoft.com/office/powerpoint/2010/main" val="73722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Tom</a:t>
            </a:r>
          </a:p>
        </p:txBody>
      </p:sp>
      <p:sp>
        <p:nvSpPr>
          <p:cNvPr id="4" name="Slide Number Placeholder 3"/>
          <p:cNvSpPr>
            <a:spLocks noGrp="1"/>
          </p:cNvSpPr>
          <p:nvPr>
            <p:ph type="sldNum" sz="quarter" idx="10"/>
          </p:nvPr>
        </p:nvSpPr>
        <p:spPr/>
        <p:txBody>
          <a:bodyPr/>
          <a:lstStyle/>
          <a:p>
            <a:fld id="{6D130BBB-22E5-4B4A-A078-5DB6852942C4}" type="slidenum">
              <a:rPr lang="en-CA" smtClean="0"/>
              <a:t>18</a:t>
            </a:fld>
            <a:endParaRPr lang="en-CA"/>
          </a:p>
        </p:txBody>
      </p:sp>
    </p:spTree>
    <p:extLst>
      <p:ext uri="{BB962C8B-B14F-4D97-AF65-F5344CB8AC3E}">
        <p14:creationId xmlns:p14="http://schemas.microsoft.com/office/powerpoint/2010/main" val="263914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Tom</a:t>
            </a:r>
          </a:p>
        </p:txBody>
      </p:sp>
      <p:sp>
        <p:nvSpPr>
          <p:cNvPr id="4" name="Slide Number Placeholder 3"/>
          <p:cNvSpPr>
            <a:spLocks noGrp="1"/>
          </p:cNvSpPr>
          <p:nvPr>
            <p:ph type="sldNum" sz="quarter" idx="10"/>
          </p:nvPr>
        </p:nvSpPr>
        <p:spPr/>
        <p:txBody>
          <a:bodyPr/>
          <a:lstStyle/>
          <a:p>
            <a:fld id="{6D130BBB-22E5-4B4A-A078-5DB6852942C4}" type="slidenum">
              <a:rPr lang="en-CA" smtClean="0"/>
              <a:t>19</a:t>
            </a:fld>
            <a:endParaRPr lang="en-CA"/>
          </a:p>
        </p:txBody>
      </p:sp>
    </p:spTree>
    <p:extLst>
      <p:ext uri="{BB962C8B-B14F-4D97-AF65-F5344CB8AC3E}">
        <p14:creationId xmlns:p14="http://schemas.microsoft.com/office/powerpoint/2010/main" val="2802053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5"/>
          </p:nvPr>
        </p:nvSpPr>
        <p:spPr/>
        <p:txBody>
          <a:bodyPr/>
          <a:lstStyle/>
          <a:p>
            <a:fld id="{6D130BBB-22E5-4B4A-A078-5DB6852942C4}" type="slidenum">
              <a:rPr lang="en-CA" smtClean="0"/>
              <a:t>20</a:t>
            </a:fld>
            <a:endParaRPr lang="en-CA"/>
          </a:p>
        </p:txBody>
      </p:sp>
    </p:spTree>
    <p:extLst>
      <p:ext uri="{BB962C8B-B14F-4D97-AF65-F5344CB8AC3E}">
        <p14:creationId xmlns:p14="http://schemas.microsoft.com/office/powerpoint/2010/main" val="176908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D130BBB-22E5-4B4A-A078-5DB6852942C4}" type="slidenum">
              <a:rPr lang="en-CA" smtClean="0"/>
              <a:t>3</a:t>
            </a:fld>
            <a:endParaRPr lang="en-CA"/>
          </a:p>
        </p:txBody>
      </p:sp>
    </p:spTree>
    <p:extLst>
      <p:ext uri="{BB962C8B-B14F-4D97-AF65-F5344CB8AC3E}">
        <p14:creationId xmlns:p14="http://schemas.microsoft.com/office/powerpoint/2010/main" val="392988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5"/>
          </p:nvPr>
        </p:nvSpPr>
        <p:spPr/>
        <p:txBody>
          <a:bodyPr/>
          <a:lstStyle/>
          <a:p>
            <a:fld id="{6D130BBB-22E5-4B4A-A078-5DB6852942C4}" type="slidenum">
              <a:rPr lang="en-CA" smtClean="0"/>
              <a:t>21</a:t>
            </a:fld>
            <a:endParaRPr lang="en-CA"/>
          </a:p>
        </p:txBody>
      </p:sp>
    </p:spTree>
    <p:extLst>
      <p:ext uri="{BB962C8B-B14F-4D97-AF65-F5344CB8AC3E}">
        <p14:creationId xmlns:p14="http://schemas.microsoft.com/office/powerpoint/2010/main" val="197264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Tom</a:t>
            </a:r>
          </a:p>
        </p:txBody>
      </p:sp>
      <p:sp>
        <p:nvSpPr>
          <p:cNvPr id="4" name="Slide Number Placeholder 3"/>
          <p:cNvSpPr>
            <a:spLocks noGrp="1"/>
          </p:cNvSpPr>
          <p:nvPr>
            <p:ph type="sldNum" sz="quarter" idx="10"/>
          </p:nvPr>
        </p:nvSpPr>
        <p:spPr/>
        <p:txBody>
          <a:bodyPr/>
          <a:lstStyle/>
          <a:p>
            <a:fld id="{6D130BBB-22E5-4B4A-A078-5DB6852942C4}" type="slidenum">
              <a:rPr lang="en-CA" smtClean="0"/>
              <a:t>22</a:t>
            </a:fld>
            <a:endParaRPr lang="en-CA"/>
          </a:p>
        </p:txBody>
      </p:sp>
    </p:spTree>
    <p:extLst>
      <p:ext uri="{BB962C8B-B14F-4D97-AF65-F5344CB8AC3E}">
        <p14:creationId xmlns:p14="http://schemas.microsoft.com/office/powerpoint/2010/main" val="144716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130BBB-22E5-4B4A-A078-5DB6852942C4}" type="slidenum">
              <a:rPr lang="en-CA" smtClean="0"/>
              <a:t>23</a:t>
            </a:fld>
            <a:endParaRPr lang="en-CA"/>
          </a:p>
        </p:txBody>
      </p:sp>
    </p:spTree>
    <p:extLst>
      <p:ext uri="{BB962C8B-B14F-4D97-AF65-F5344CB8AC3E}">
        <p14:creationId xmlns:p14="http://schemas.microsoft.com/office/powerpoint/2010/main" val="398851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Robin</a:t>
            </a:r>
          </a:p>
        </p:txBody>
      </p:sp>
      <p:sp>
        <p:nvSpPr>
          <p:cNvPr id="4" name="Slide Number Placeholder 3"/>
          <p:cNvSpPr>
            <a:spLocks noGrp="1"/>
          </p:cNvSpPr>
          <p:nvPr>
            <p:ph type="sldNum" sz="quarter" idx="10"/>
          </p:nvPr>
        </p:nvSpPr>
        <p:spPr/>
        <p:txBody>
          <a:bodyPr/>
          <a:lstStyle/>
          <a:p>
            <a:fld id="{6D130BBB-22E5-4B4A-A078-5DB6852942C4}" type="slidenum">
              <a:rPr lang="en-CA" smtClean="0"/>
              <a:t>4</a:t>
            </a:fld>
            <a:endParaRPr lang="en-CA"/>
          </a:p>
        </p:txBody>
      </p:sp>
    </p:spTree>
    <p:extLst>
      <p:ext uri="{BB962C8B-B14F-4D97-AF65-F5344CB8AC3E}">
        <p14:creationId xmlns:p14="http://schemas.microsoft.com/office/powerpoint/2010/main" val="279784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(ask audience – why are you here?)</a:t>
            </a:r>
          </a:p>
        </p:txBody>
      </p:sp>
      <p:sp>
        <p:nvSpPr>
          <p:cNvPr id="4" name="Slide Number Placeholder 3"/>
          <p:cNvSpPr>
            <a:spLocks noGrp="1"/>
          </p:cNvSpPr>
          <p:nvPr>
            <p:ph type="sldNum" sz="quarter" idx="5"/>
          </p:nvPr>
        </p:nvSpPr>
        <p:spPr/>
        <p:txBody>
          <a:bodyPr/>
          <a:lstStyle/>
          <a:p>
            <a:fld id="{6D130BBB-22E5-4B4A-A078-5DB6852942C4}" type="slidenum">
              <a:rPr lang="en-CA" smtClean="0"/>
              <a:t>5</a:t>
            </a:fld>
            <a:endParaRPr lang="en-CA"/>
          </a:p>
        </p:txBody>
      </p:sp>
    </p:spTree>
    <p:extLst>
      <p:ext uri="{BB962C8B-B14F-4D97-AF65-F5344CB8AC3E}">
        <p14:creationId xmlns:p14="http://schemas.microsoft.com/office/powerpoint/2010/main" val="320426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(it all boils down to representation)</a:t>
            </a:r>
          </a:p>
        </p:txBody>
      </p:sp>
      <p:sp>
        <p:nvSpPr>
          <p:cNvPr id="4" name="Slide Number Placeholder 3"/>
          <p:cNvSpPr>
            <a:spLocks noGrp="1"/>
          </p:cNvSpPr>
          <p:nvPr>
            <p:ph type="sldNum" sz="quarter" idx="5"/>
          </p:nvPr>
        </p:nvSpPr>
        <p:spPr/>
        <p:txBody>
          <a:bodyPr/>
          <a:lstStyle/>
          <a:p>
            <a:fld id="{6D130BBB-22E5-4B4A-A078-5DB6852942C4}" type="slidenum">
              <a:rPr lang="en-CA" smtClean="0"/>
              <a:t>6</a:t>
            </a:fld>
            <a:endParaRPr lang="en-CA"/>
          </a:p>
        </p:txBody>
      </p:sp>
    </p:spTree>
    <p:extLst>
      <p:ext uri="{BB962C8B-B14F-4D97-AF65-F5344CB8AC3E}">
        <p14:creationId xmlns:p14="http://schemas.microsoft.com/office/powerpoint/2010/main" val="189283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 Robin</a:t>
            </a:r>
            <a:endParaRPr lang="en-CA" dirty="0"/>
          </a:p>
        </p:txBody>
      </p:sp>
      <p:sp>
        <p:nvSpPr>
          <p:cNvPr id="4" name="Slide Number Placeholder 3"/>
          <p:cNvSpPr>
            <a:spLocks noGrp="1"/>
          </p:cNvSpPr>
          <p:nvPr>
            <p:ph type="sldNum" sz="quarter" idx="10"/>
          </p:nvPr>
        </p:nvSpPr>
        <p:spPr/>
        <p:txBody>
          <a:bodyPr/>
          <a:lstStyle/>
          <a:p>
            <a:fld id="{6D130BBB-22E5-4B4A-A078-5DB6852942C4}" type="slidenum">
              <a:rPr lang="en-CA" smtClean="0"/>
              <a:t>7</a:t>
            </a:fld>
            <a:endParaRPr lang="en-CA"/>
          </a:p>
        </p:txBody>
      </p:sp>
    </p:spTree>
    <p:extLst>
      <p:ext uri="{BB962C8B-B14F-4D97-AF65-F5344CB8AC3E}">
        <p14:creationId xmlns:p14="http://schemas.microsoft.com/office/powerpoint/2010/main" val="212569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(add personal)</a:t>
            </a:r>
          </a:p>
        </p:txBody>
      </p:sp>
      <p:sp>
        <p:nvSpPr>
          <p:cNvPr id="4" name="Slide Number Placeholder 3"/>
          <p:cNvSpPr>
            <a:spLocks noGrp="1"/>
          </p:cNvSpPr>
          <p:nvPr>
            <p:ph type="sldNum" sz="quarter" idx="5"/>
          </p:nvPr>
        </p:nvSpPr>
        <p:spPr/>
        <p:txBody>
          <a:bodyPr/>
          <a:lstStyle/>
          <a:p>
            <a:fld id="{6D130BBB-22E5-4B4A-A078-5DB6852942C4}" type="slidenum">
              <a:rPr lang="en-CA" smtClean="0"/>
              <a:t>8</a:t>
            </a:fld>
            <a:endParaRPr lang="en-CA"/>
          </a:p>
        </p:txBody>
      </p:sp>
    </p:spTree>
    <p:extLst>
      <p:ext uri="{BB962C8B-B14F-4D97-AF65-F5344CB8AC3E}">
        <p14:creationId xmlns:p14="http://schemas.microsoft.com/office/powerpoint/2010/main" val="242836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5"/>
          </p:nvPr>
        </p:nvSpPr>
        <p:spPr/>
        <p:txBody>
          <a:bodyPr/>
          <a:lstStyle/>
          <a:p>
            <a:fld id="{6D130BBB-22E5-4B4A-A078-5DB6852942C4}" type="slidenum">
              <a:rPr lang="en-CA" smtClean="0"/>
              <a:t>9</a:t>
            </a:fld>
            <a:endParaRPr lang="en-CA"/>
          </a:p>
        </p:txBody>
      </p:sp>
    </p:spTree>
    <p:extLst>
      <p:ext uri="{BB962C8B-B14F-4D97-AF65-F5344CB8AC3E}">
        <p14:creationId xmlns:p14="http://schemas.microsoft.com/office/powerpoint/2010/main" val="100685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Tom (we just passed 50</a:t>
            </a:r>
            <a:r>
              <a:rPr lang="en-CA" baseline="30000" dirty="0"/>
              <a:t>th</a:t>
            </a:r>
            <a:r>
              <a:rPr lang="en-CA" dirty="0"/>
              <a:t> anniversary of Stonewall)</a:t>
            </a:r>
          </a:p>
        </p:txBody>
      </p:sp>
      <p:sp>
        <p:nvSpPr>
          <p:cNvPr id="4" name="Slide Number Placeholder 3"/>
          <p:cNvSpPr>
            <a:spLocks noGrp="1"/>
          </p:cNvSpPr>
          <p:nvPr>
            <p:ph type="sldNum" sz="quarter" idx="5"/>
          </p:nvPr>
        </p:nvSpPr>
        <p:spPr/>
        <p:txBody>
          <a:bodyPr/>
          <a:lstStyle/>
          <a:p>
            <a:fld id="{6D130BBB-22E5-4B4A-A078-5DB6852942C4}" type="slidenum">
              <a:rPr lang="en-CA" smtClean="0"/>
              <a:t>10</a:t>
            </a:fld>
            <a:endParaRPr lang="en-CA"/>
          </a:p>
        </p:txBody>
      </p:sp>
    </p:spTree>
    <p:extLst>
      <p:ext uri="{BB962C8B-B14F-4D97-AF65-F5344CB8AC3E}">
        <p14:creationId xmlns:p14="http://schemas.microsoft.com/office/powerpoint/2010/main" val="79283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E284F9-73FB-4FC3-8C72-BD30EE752E0F}" type="datetimeFigureOut">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180578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E284F9-73FB-4FC3-8C72-BD30EE752E0F}" type="datetimeFigureOut">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78658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E284F9-73FB-4FC3-8C72-BD30EE752E0F}" type="datetimeFigureOut">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309350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E284F9-73FB-4FC3-8C72-BD30EE752E0F}" type="datetimeFigureOut">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60003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4F9-73FB-4FC3-8C72-BD30EE752E0F}" type="datetimeFigureOut">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34386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E284F9-73FB-4FC3-8C72-BD30EE752E0F}" type="datetimeFigureOut">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426790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E284F9-73FB-4FC3-8C72-BD30EE752E0F}" type="datetimeFigureOut">
              <a:rPr lang="en-CA" smtClean="0"/>
              <a:t>2020-01-31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207509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E284F9-73FB-4FC3-8C72-BD30EE752E0F}" type="datetimeFigureOut">
              <a:rPr lang="en-CA" smtClean="0"/>
              <a:t>2020-01-31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342475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4F9-73FB-4FC3-8C72-BD30EE752E0F}" type="datetimeFigureOut">
              <a:rPr lang="en-CA" smtClean="0"/>
              <a:t>2020-01-31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124200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284F9-73FB-4FC3-8C72-BD30EE752E0F}" type="datetimeFigureOut">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26321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284F9-73FB-4FC3-8C72-BD30EE752E0F}" type="datetimeFigureOut">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E6854A-8316-4650-8ACC-8989BA0BEAA1}" type="slidenum">
              <a:rPr lang="en-CA" smtClean="0"/>
              <a:t>‹#›</a:t>
            </a:fld>
            <a:endParaRPr lang="en-CA"/>
          </a:p>
        </p:txBody>
      </p:sp>
    </p:spTree>
    <p:extLst>
      <p:ext uri="{BB962C8B-B14F-4D97-AF65-F5344CB8AC3E}">
        <p14:creationId xmlns:p14="http://schemas.microsoft.com/office/powerpoint/2010/main" val="207318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284F9-73FB-4FC3-8C72-BD30EE752E0F}" type="datetimeFigureOut">
              <a:rPr lang="en-CA" smtClean="0"/>
              <a:t>2020-01-31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6854A-8316-4650-8ACC-8989BA0BEAA1}" type="slidenum">
              <a:rPr lang="en-CA" smtClean="0"/>
              <a:t>‹#›</a:t>
            </a:fld>
            <a:endParaRPr lang="en-CA"/>
          </a:p>
        </p:txBody>
      </p:sp>
    </p:spTree>
    <p:extLst>
      <p:ext uri="{BB962C8B-B14F-4D97-AF65-F5344CB8AC3E}">
        <p14:creationId xmlns:p14="http://schemas.microsoft.com/office/powerpoint/2010/main" val="3621415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jfif"/><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4.jfif"/><Relationship Id="rId5" Type="http://schemas.openxmlformats.org/officeDocument/2006/relationships/image" Target="../media/image43.jfif"/><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ign in front of a crowd&#10;&#10;Description automatically generated">
            <a:extLst>
              <a:ext uri="{FF2B5EF4-FFF2-40B4-BE49-F238E27FC236}">
                <a16:creationId xmlns:a16="http://schemas.microsoft.com/office/drawing/2014/main" id="{236D1B33-41DC-A547-81DA-CBBDEDC9EF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656"/>
            <a:ext cx="12192000" cy="6853344"/>
          </a:xfrm>
        </p:spPr>
      </p:pic>
    </p:spTree>
    <p:extLst>
      <p:ext uri="{BB962C8B-B14F-4D97-AF65-F5344CB8AC3E}">
        <p14:creationId xmlns:p14="http://schemas.microsoft.com/office/powerpoint/2010/main" val="285171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52B6-1257-455E-8452-C8AC99991A28}"/>
              </a:ext>
            </a:extLst>
          </p:cNvPr>
          <p:cNvSpPr>
            <a:spLocks noGrp="1"/>
          </p:cNvSpPr>
          <p:nvPr>
            <p:ph type="title"/>
          </p:nvPr>
        </p:nvSpPr>
        <p:spPr>
          <a:xfrm>
            <a:off x="805543" y="2410081"/>
            <a:ext cx="5006336" cy="2493786"/>
          </a:xfrm>
        </p:spPr>
        <p:txBody>
          <a:bodyPr vert="horz" lIns="91440" tIns="45720" rIns="91440" bIns="45720" rtlCol="0" anchor="ctr">
            <a:normAutofit fontScale="90000"/>
          </a:bodyPr>
          <a:lstStyle/>
          <a:p>
            <a:r>
              <a:rPr lang="en-US" dirty="0"/>
              <a:t>A LOT HAS CHANGED</a:t>
            </a:r>
            <a:br>
              <a:rPr lang="en-US" dirty="0"/>
            </a:br>
            <a:r>
              <a:rPr lang="en-US" dirty="0"/>
              <a:t>OVER THE PAST</a:t>
            </a:r>
            <a:br>
              <a:rPr lang="en-US" dirty="0"/>
            </a:br>
            <a:r>
              <a:rPr lang="en-US" dirty="0"/>
              <a:t>SEVERAL</a:t>
            </a:r>
            <a:br>
              <a:rPr lang="en-US" dirty="0"/>
            </a:br>
            <a:r>
              <a:rPr lang="en-US" dirty="0"/>
              <a:t>DECADES…</a:t>
            </a:r>
          </a:p>
        </p:txBody>
      </p:sp>
      <p:sp>
        <p:nvSpPr>
          <p:cNvPr id="23"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8">
            <a:extLst>
              <a:ext uri="{FF2B5EF4-FFF2-40B4-BE49-F238E27FC236}">
                <a16:creationId xmlns:a16="http://schemas.microsoft.com/office/drawing/2014/main" id="{15E50BD7-5DD2-4F34-9931-62D5662293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59" r="4812" b="2"/>
          <a:stretch/>
        </p:blipFill>
        <p:spPr>
          <a:xfrm>
            <a:off x="5532895" y="10"/>
            <a:ext cx="6659105"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61361381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A451-070F-40F1-AB19-CECE66669186}"/>
              </a:ext>
            </a:extLst>
          </p:cNvPr>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n-US" sz="8000" dirty="0">
                <a:latin typeface="Aharoni" panose="02010803020104030203" pitchFamily="2" charset="-79"/>
                <a:cs typeface="Aharoni" panose="02010803020104030203" pitchFamily="2" charset="-79"/>
              </a:rPr>
              <a:t>THEN</a:t>
            </a:r>
          </a:p>
        </p:txBody>
      </p:sp>
      <p:sp>
        <p:nvSpPr>
          <p:cNvPr id="32" name="Rectangle 3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descr="https://i.kinja-img.com/gawker-media/image/upload/17mqkcccrufkfjpg.jpg">
            <a:extLst>
              <a:ext uri="{FF2B5EF4-FFF2-40B4-BE49-F238E27FC236}">
                <a16:creationId xmlns:a16="http://schemas.microsoft.com/office/drawing/2014/main" id="{4F4AA737-F8C3-4D50-A6CE-EFC4A5746C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1063" y="2425700"/>
            <a:ext cx="2124075" cy="3535363"/>
          </a:xfrm>
          <a:prstGeom prst="rect">
            <a:avLst/>
          </a:prstGeom>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FE00BCB9-E4AD-4470-9CB0-347ACCFCDD5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 b="11487"/>
          <a:stretch/>
        </p:blipFill>
        <p:spPr>
          <a:xfrm>
            <a:off x="7862888" y="2425700"/>
            <a:ext cx="3094038" cy="3535363"/>
          </a:xfrm>
          <a:prstGeom prst="rect">
            <a:avLst/>
          </a:prstGeom>
        </p:spPr>
      </p:pic>
      <p:pic>
        <p:nvPicPr>
          <p:cNvPr id="9" name="Picture 8">
            <a:extLst>
              <a:ext uri="{FF2B5EF4-FFF2-40B4-BE49-F238E27FC236}">
                <a16:creationId xmlns:a16="http://schemas.microsoft.com/office/drawing/2014/main" id="{6680F3CB-D52E-4A7A-B447-9B4122FD9F43}"/>
              </a:ext>
            </a:extLst>
          </p:cNvPr>
          <p:cNvPicPr>
            <a:picLocks noChangeAspect="1"/>
          </p:cNvPicPr>
          <p:nvPr/>
        </p:nvPicPr>
        <p:blipFill>
          <a:blip r:embed="rId5"/>
          <a:stretch>
            <a:fillRect/>
          </a:stretch>
        </p:blipFill>
        <p:spPr>
          <a:xfrm>
            <a:off x="1231900" y="2425700"/>
            <a:ext cx="2106613" cy="3535363"/>
          </a:xfrm>
          <a:prstGeom prst="rect">
            <a:avLst/>
          </a:prstGeom>
        </p:spPr>
      </p:pic>
      <p:pic>
        <p:nvPicPr>
          <p:cNvPr id="11" name="Picture 10">
            <a:extLst>
              <a:ext uri="{FF2B5EF4-FFF2-40B4-BE49-F238E27FC236}">
                <a16:creationId xmlns:a16="http://schemas.microsoft.com/office/drawing/2014/main" id="{BDD709EE-16EF-434C-8608-296E7BAFC9A2}"/>
              </a:ext>
            </a:extLst>
          </p:cNvPr>
          <p:cNvPicPr>
            <a:picLocks noChangeAspect="1"/>
          </p:cNvPicPr>
          <p:nvPr/>
        </p:nvPicPr>
        <p:blipFill>
          <a:blip r:embed="rId6"/>
          <a:stretch>
            <a:fillRect/>
          </a:stretch>
        </p:blipFill>
        <p:spPr>
          <a:xfrm>
            <a:off x="5629275" y="2425700"/>
            <a:ext cx="2151063" cy="3535363"/>
          </a:xfrm>
          <a:prstGeom prst="rect">
            <a:avLst/>
          </a:prstGeom>
        </p:spPr>
      </p:pic>
    </p:spTree>
    <p:extLst>
      <p:ext uri="{BB962C8B-B14F-4D97-AF65-F5344CB8AC3E}">
        <p14:creationId xmlns:p14="http://schemas.microsoft.com/office/powerpoint/2010/main" val="121821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81DB-B652-A446-A9E0-90049C7AD750}"/>
              </a:ext>
            </a:extLst>
          </p:cNvPr>
          <p:cNvSpPr>
            <a:spLocks noGrp="1"/>
          </p:cNvSpPr>
          <p:nvPr>
            <p:ph type="title"/>
          </p:nvPr>
        </p:nvSpPr>
        <p:spPr/>
        <p:txBody>
          <a:bodyPr/>
          <a:lstStyle/>
          <a:p>
            <a:endParaRPr lang="en-US"/>
          </a:p>
        </p:txBody>
      </p:sp>
      <p:pic>
        <p:nvPicPr>
          <p:cNvPr id="5" name="Content Placeholder 4" descr="A picture containing photo, bunch, many, different&#10;&#10;Description automatically generated">
            <a:extLst>
              <a:ext uri="{FF2B5EF4-FFF2-40B4-BE49-F238E27FC236}">
                <a16:creationId xmlns:a16="http://schemas.microsoft.com/office/drawing/2014/main" id="{5D89CC30-178C-A84E-AD17-4EDBE6C976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00282" cy="6858000"/>
          </a:xfrm>
        </p:spPr>
      </p:pic>
    </p:spTree>
    <p:extLst>
      <p:ext uri="{BB962C8B-B14F-4D97-AF65-F5344CB8AC3E}">
        <p14:creationId xmlns:p14="http://schemas.microsoft.com/office/powerpoint/2010/main" val="370267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7F49-2FFC-1844-8AE7-A19F47C659A1}"/>
              </a:ext>
            </a:extLst>
          </p:cNvPr>
          <p:cNvSpPr>
            <a:spLocks noGrp="1"/>
          </p:cNvSpPr>
          <p:nvPr>
            <p:ph type="title"/>
          </p:nvPr>
        </p:nvSpPr>
        <p:spPr/>
        <p:txBody>
          <a:bodyPr/>
          <a:lstStyle/>
          <a:p>
            <a:endParaRPr lang="en-US"/>
          </a:p>
        </p:txBody>
      </p:sp>
      <p:pic>
        <p:nvPicPr>
          <p:cNvPr id="5" name="Content Placeholder 4" descr="A picture containing screenshot, holding, screen, table&#10;&#10;Description automatically generated">
            <a:extLst>
              <a:ext uri="{FF2B5EF4-FFF2-40B4-BE49-F238E27FC236}">
                <a16:creationId xmlns:a16="http://schemas.microsoft.com/office/drawing/2014/main" id="{83450896-501C-1B4B-B87D-464C42FF84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00282" cy="6858000"/>
          </a:xfrm>
        </p:spPr>
      </p:pic>
    </p:spTree>
    <p:extLst>
      <p:ext uri="{BB962C8B-B14F-4D97-AF65-F5344CB8AC3E}">
        <p14:creationId xmlns:p14="http://schemas.microsoft.com/office/powerpoint/2010/main" val="170900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B220-0DA4-DA42-8BEF-8E9B63E57F6E}"/>
              </a:ext>
            </a:extLst>
          </p:cNvPr>
          <p:cNvSpPr>
            <a:spLocks noGrp="1"/>
          </p:cNvSpPr>
          <p:nvPr>
            <p:ph type="title"/>
          </p:nvPr>
        </p:nvSpPr>
        <p:spPr/>
        <p:txBody>
          <a:bodyPr/>
          <a:lstStyle/>
          <a:p>
            <a:endParaRPr lang="en-US"/>
          </a:p>
        </p:txBody>
      </p:sp>
      <p:pic>
        <p:nvPicPr>
          <p:cNvPr id="5" name="Content Placeholder 4" descr="A picture containing laser, light, sign, photo&#10;&#10;Description automatically generated">
            <a:extLst>
              <a:ext uri="{FF2B5EF4-FFF2-40B4-BE49-F238E27FC236}">
                <a16:creationId xmlns:a16="http://schemas.microsoft.com/office/drawing/2014/main" id="{12E49E57-4ED2-A84B-9C27-0F17FE2FA5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00282" cy="6858000"/>
          </a:xfrm>
        </p:spPr>
      </p:pic>
    </p:spTree>
    <p:extLst>
      <p:ext uri="{BB962C8B-B14F-4D97-AF65-F5344CB8AC3E}">
        <p14:creationId xmlns:p14="http://schemas.microsoft.com/office/powerpoint/2010/main" val="49801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5A52-437B-2B49-AC54-1A6D4F2BAD22}"/>
              </a:ext>
            </a:extLst>
          </p:cNvPr>
          <p:cNvSpPr>
            <a:spLocks noGrp="1"/>
          </p:cNvSpPr>
          <p:nvPr>
            <p:ph type="title"/>
          </p:nvPr>
        </p:nvSpPr>
        <p:spPr/>
        <p:txBody>
          <a:bodyPr/>
          <a:lstStyle/>
          <a:p>
            <a:endParaRPr lang="en-US"/>
          </a:p>
        </p:txBody>
      </p:sp>
      <p:pic>
        <p:nvPicPr>
          <p:cNvPr id="5" name="Content Placeholder 4" descr="A picture containing food, light&#10;&#10;Description automatically generated">
            <a:extLst>
              <a:ext uri="{FF2B5EF4-FFF2-40B4-BE49-F238E27FC236}">
                <a16:creationId xmlns:a16="http://schemas.microsoft.com/office/drawing/2014/main" id="{B103001E-0605-1049-A5D8-920FF17816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00282" cy="6858000"/>
          </a:xfrm>
        </p:spPr>
      </p:pic>
    </p:spTree>
    <p:extLst>
      <p:ext uri="{BB962C8B-B14F-4D97-AF65-F5344CB8AC3E}">
        <p14:creationId xmlns:p14="http://schemas.microsoft.com/office/powerpoint/2010/main" val="62719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385066"/>
            <a:ext cx="10923638" cy="1317643"/>
          </a:xfrm>
        </p:spPr>
        <p:txBody>
          <a:bodyPr vert="horz" lIns="91440" tIns="45720" rIns="91440" bIns="45720" rtlCol="0" anchor="b">
            <a:normAutofit/>
          </a:bodyPr>
          <a:lstStyle/>
          <a:p>
            <a:r>
              <a:rPr lang="en-US" sz="6600" kern="1200">
                <a:solidFill>
                  <a:schemeClr val="tx1"/>
                </a:solidFill>
                <a:latin typeface="+mj-lt"/>
                <a:ea typeface="+mj-ea"/>
                <a:cs typeface="+mj-cs"/>
              </a:rPr>
              <a:t>Beyond the G in LGBTQ2SIA+ </a:t>
            </a:r>
          </a:p>
        </p:txBody>
      </p:sp>
      <p:pic>
        <p:nvPicPr>
          <p:cNvPr id="12" name="Picture 11">
            <a:extLst>
              <a:ext uri="{FF2B5EF4-FFF2-40B4-BE49-F238E27FC236}">
                <a16:creationId xmlns:a16="http://schemas.microsoft.com/office/drawing/2014/main" id="{E97EA25B-CAEE-4F98-833E-A4B0918B447C}"/>
              </a:ext>
            </a:extLst>
          </p:cNvPr>
          <p:cNvPicPr>
            <a:picLocks noChangeAspect="1"/>
          </p:cNvPicPr>
          <p:nvPr/>
        </p:nvPicPr>
        <p:blipFill rotWithShape="1">
          <a:blip r:embed="rId3">
            <a:extLst>
              <a:ext uri="{28A0092B-C50C-407E-A947-70E740481C1C}">
                <a14:useLocalDpi xmlns:a14="http://schemas.microsoft.com/office/drawing/2010/main" val="0"/>
              </a:ext>
            </a:extLst>
          </a:blip>
          <a:srcRect t="7965" r="-1" b="-1"/>
          <a:stretch/>
        </p:blipFill>
        <p:spPr>
          <a:xfrm>
            <a:off x="20" y="10"/>
            <a:ext cx="3008514" cy="4257356"/>
          </a:xfrm>
          <a:prstGeom prst="rect">
            <a:avLst/>
          </a:prstGeom>
        </p:spPr>
      </p:pic>
      <p:pic>
        <p:nvPicPr>
          <p:cNvPr id="8" name="Content Placeholder 7">
            <a:extLst>
              <a:ext uri="{FF2B5EF4-FFF2-40B4-BE49-F238E27FC236}">
                <a16:creationId xmlns:a16="http://schemas.microsoft.com/office/drawing/2014/main" id="{27668D08-0FB1-420B-A5D2-BAB373772139}"/>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t="5814" r="-2" b="-2"/>
          <a:stretch/>
        </p:blipFill>
        <p:spPr>
          <a:xfrm>
            <a:off x="3061261" y="10"/>
            <a:ext cx="3008534" cy="4261094"/>
          </a:xfrm>
          <a:prstGeom prst="rect">
            <a:avLst/>
          </a:prstGeom>
        </p:spPr>
      </p:pic>
      <p:pic>
        <p:nvPicPr>
          <p:cNvPr id="7" name="Picture 6"/>
          <p:cNvPicPr>
            <a:picLocks noChangeAspect="1"/>
          </p:cNvPicPr>
          <p:nvPr/>
        </p:nvPicPr>
        <p:blipFill rotWithShape="1">
          <a:blip r:embed="rId5"/>
          <a:srcRect t="4507" r="-3" b="2007"/>
          <a:stretch/>
        </p:blipFill>
        <p:spPr>
          <a:xfrm>
            <a:off x="6122522" y="10"/>
            <a:ext cx="3008376" cy="4261094"/>
          </a:xfrm>
          <a:prstGeom prst="rect">
            <a:avLst/>
          </a:prstGeom>
        </p:spPr>
      </p:pic>
      <p:pic>
        <p:nvPicPr>
          <p:cNvPr id="10" name="Content Placeholder 9">
            <a:extLst>
              <a:ext uri="{FF2B5EF4-FFF2-40B4-BE49-F238E27FC236}">
                <a16:creationId xmlns:a16="http://schemas.microsoft.com/office/drawing/2014/main" id="{6D9C1F72-A873-4679-8D9A-BF47520428CE}"/>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t="7933" r="3" b="3"/>
          <a:stretch/>
        </p:blipFill>
        <p:spPr>
          <a:xfrm>
            <a:off x="9183624" y="10"/>
            <a:ext cx="3008376" cy="4261094"/>
          </a:xfrm>
          <a:prstGeom prst="rect">
            <a:avLst/>
          </a:prstGeom>
        </p:spPr>
      </p:pic>
    </p:spTree>
    <p:extLst>
      <p:ext uri="{BB962C8B-B14F-4D97-AF65-F5344CB8AC3E}">
        <p14:creationId xmlns:p14="http://schemas.microsoft.com/office/powerpoint/2010/main" val="272529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4385066"/>
            <a:ext cx="10923638" cy="1317643"/>
          </a:xfrm>
        </p:spPr>
        <p:txBody>
          <a:bodyPr vert="horz" lIns="91440" tIns="45720" rIns="91440" bIns="45720" rtlCol="0" anchor="b">
            <a:normAutofit/>
          </a:bodyPr>
          <a:lstStyle/>
          <a:p>
            <a:r>
              <a:rPr lang="en-US" sz="5600" kern="1200">
                <a:solidFill>
                  <a:schemeClr val="tx1"/>
                </a:solidFill>
                <a:latin typeface="+mj-lt"/>
                <a:ea typeface="+mj-ea"/>
                <a:cs typeface="+mj-cs"/>
              </a:rPr>
              <a:t>Complex Identities: Intersectionality</a:t>
            </a:r>
          </a:p>
        </p:txBody>
      </p:sp>
      <p:pic>
        <p:nvPicPr>
          <p:cNvPr id="7" name="Picture 6">
            <a:extLst>
              <a:ext uri="{FF2B5EF4-FFF2-40B4-BE49-F238E27FC236}">
                <a16:creationId xmlns:a16="http://schemas.microsoft.com/office/drawing/2014/main" id="{904FB584-5E01-4752-8653-103648CA5477}"/>
              </a:ext>
            </a:extLst>
          </p:cNvPr>
          <p:cNvPicPr>
            <a:picLocks noChangeAspect="1"/>
          </p:cNvPicPr>
          <p:nvPr/>
        </p:nvPicPr>
        <p:blipFill rotWithShape="1">
          <a:blip r:embed="rId3">
            <a:extLst>
              <a:ext uri="{28A0092B-C50C-407E-A947-70E740481C1C}">
                <a14:useLocalDpi xmlns:a14="http://schemas.microsoft.com/office/drawing/2010/main" val="0"/>
              </a:ext>
            </a:extLst>
          </a:blip>
          <a:srcRect r="-2" b="5894"/>
          <a:stretch/>
        </p:blipFill>
        <p:spPr>
          <a:xfrm>
            <a:off x="20" y="10"/>
            <a:ext cx="3008514" cy="4257356"/>
          </a:xfrm>
          <a:prstGeom prst="rect">
            <a:avLst/>
          </a:prstGeom>
        </p:spPr>
      </p:pic>
      <p:pic>
        <p:nvPicPr>
          <p:cNvPr id="8" name="Picture 7">
            <a:extLst>
              <a:ext uri="{FF2B5EF4-FFF2-40B4-BE49-F238E27FC236}">
                <a16:creationId xmlns:a16="http://schemas.microsoft.com/office/drawing/2014/main" id="{CAAC89A0-23F5-4F26-B25E-D3C424B3E631}"/>
              </a:ext>
            </a:extLst>
          </p:cNvPr>
          <p:cNvPicPr>
            <a:picLocks noChangeAspect="1"/>
          </p:cNvPicPr>
          <p:nvPr/>
        </p:nvPicPr>
        <p:blipFill rotWithShape="1">
          <a:blip r:embed="rId4">
            <a:extLst>
              <a:ext uri="{28A0092B-C50C-407E-A947-70E740481C1C}">
                <a14:useLocalDpi xmlns:a14="http://schemas.microsoft.com/office/drawing/2010/main" val="0"/>
              </a:ext>
            </a:extLst>
          </a:blip>
          <a:srcRect r="-3" b="5452"/>
          <a:stretch/>
        </p:blipFill>
        <p:spPr>
          <a:xfrm>
            <a:off x="6122522" y="10"/>
            <a:ext cx="3008376" cy="4261094"/>
          </a:xfrm>
          <a:prstGeom prst="rect">
            <a:avLst/>
          </a:prstGeom>
        </p:spPr>
      </p:pic>
      <p:cxnSp>
        <p:nvCxnSpPr>
          <p:cNvPr id="30" name="Straight Connector 2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Content Placeholder 2"/>
          <p:cNvPicPr>
            <a:picLocks noGrp="1" noChangeAspect="1"/>
          </p:cNvPicPr>
          <p:nvPr>
            <p:ph sz="half" idx="2"/>
          </p:nvPr>
        </p:nvPicPr>
        <p:blipFill rotWithShape="1">
          <a:blip r:embed="rId5"/>
          <a:srcRect t="4392" r="-1" b="-1"/>
          <a:stretch/>
        </p:blipFill>
        <p:spPr>
          <a:xfrm>
            <a:off x="9183624" y="10"/>
            <a:ext cx="3008376" cy="4261094"/>
          </a:xfrm>
          <a:prstGeom prst="rect">
            <a:avLst/>
          </a:prstGeom>
        </p:spPr>
      </p:pic>
      <p:cxnSp>
        <p:nvCxnSpPr>
          <p:cNvPr id="32" name="Straight Connector 3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Content Placeholder 11">
            <a:extLst>
              <a:ext uri="{FF2B5EF4-FFF2-40B4-BE49-F238E27FC236}">
                <a16:creationId xmlns:a16="http://schemas.microsoft.com/office/drawing/2014/main" id="{42B7A6E7-8FD3-467A-BF94-AEDA761825CD}"/>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3112088" y="-10435"/>
            <a:ext cx="2951137" cy="4233604"/>
          </a:xfrm>
        </p:spPr>
      </p:pic>
    </p:spTree>
    <p:extLst>
      <p:ext uri="{BB962C8B-B14F-4D97-AF65-F5344CB8AC3E}">
        <p14:creationId xmlns:p14="http://schemas.microsoft.com/office/powerpoint/2010/main" val="94290573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4200"/>
              <a:t>Beyond Contemporary Realism: Multiple Genres</a:t>
            </a:r>
          </a:p>
        </p:txBody>
      </p:sp>
      <p:pic>
        <p:nvPicPr>
          <p:cNvPr id="5" name="Picture 4">
            <a:extLst>
              <a:ext uri="{FF2B5EF4-FFF2-40B4-BE49-F238E27FC236}">
                <a16:creationId xmlns:a16="http://schemas.microsoft.com/office/drawing/2014/main" id="{9164DD87-C828-4512-B0AD-6D1EB5369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20" y="476573"/>
            <a:ext cx="2519756" cy="3774916"/>
          </a:xfrm>
          <a:prstGeom prst="rect">
            <a:avLst/>
          </a:prstGeo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3419903" y="476573"/>
            <a:ext cx="2502933" cy="3774916"/>
          </a:xfrm>
          <a:prstGeom prst="rect">
            <a:avLst/>
          </a:prstGeom>
        </p:spPr>
      </p:pic>
      <p:pic>
        <p:nvPicPr>
          <p:cNvPr id="13" name="Content Placeholder 12">
            <a:extLst>
              <a:ext uri="{FF2B5EF4-FFF2-40B4-BE49-F238E27FC236}">
                <a16:creationId xmlns:a16="http://schemas.microsoft.com/office/drawing/2014/main" id="{E3F9100B-03B1-48AA-8E84-B8E50A0B8557}"/>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t="5455" r="-3" b="-3"/>
          <a:stretch/>
        </p:blipFill>
        <p:spPr>
          <a:xfrm>
            <a:off x="6223000" y="515298"/>
            <a:ext cx="2637795" cy="3736191"/>
          </a:xfrm>
          <a:prstGeom prst="rect">
            <a:avLst/>
          </a:prstGeom>
        </p:spPr>
      </p:pic>
      <p:pic>
        <p:nvPicPr>
          <p:cNvPr id="15" name="Picture 14">
            <a:extLst>
              <a:ext uri="{FF2B5EF4-FFF2-40B4-BE49-F238E27FC236}">
                <a16:creationId xmlns:a16="http://schemas.microsoft.com/office/drawing/2014/main" id="{5AB51898-551B-4A81-9F81-C71AE9BE5539}"/>
              </a:ext>
            </a:extLst>
          </p:cNvPr>
          <p:cNvPicPr>
            <a:picLocks noChangeAspect="1"/>
          </p:cNvPicPr>
          <p:nvPr/>
        </p:nvPicPr>
        <p:blipFill rotWithShape="1">
          <a:blip r:embed="rId6">
            <a:extLst>
              <a:ext uri="{28A0092B-C50C-407E-A947-70E740481C1C}">
                <a14:useLocalDpi xmlns:a14="http://schemas.microsoft.com/office/drawing/2010/main" val="0"/>
              </a:ext>
            </a:extLst>
          </a:blip>
          <a:srcRect r="1" b="5223"/>
          <a:stretch/>
        </p:blipFill>
        <p:spPr>
          <a:xfrm>
            <a:off x="9031889" y="476573"/>
            <a:ext cx="2665252" cy="3774916"/>
          </a:xfrm>
          <a:prstGeom prst="rect">
            <a:avLst/>
          </a:prstGeom>
        </p:spPr>
      </p:pic>
      <p:cxnSp>
        <p:nvCxnSpPr>
          <p:cNvPr id="31" name="Straight Connector 30">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2CF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34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sz="half" idx="1"/>
          </p:nvPr>
        </p:nvPicPr>
        <p:blipFill>
          <a:blip r:embed="rId3"/>
          <a:stretch>
            <a:fillRect/>
          </a:stretch>
        </p:blipFill>
        <p:spPr>
          <a:xfrm>
            <a:off x="6256859" y="322751"/>
            <a:ext cx="2648371" cy="3967597"/>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200">
                <a:solidFill>
                  <a:srgbClr val="FFFFFF"/>
                </a:solidFill>
              </a:rPr>
              <a:t>Not Just For Teens: LGBTQ Middle-Grade Books</a:t>
            </a:r>
          </a:p>
        </p:txBody>
      </p:sp>
      <p:pic>
        <p:nvPicPr>
          <p:cNvPr id="11" name="Picture 10">
            <a:extLst>
              <a:ext uri="{FF2B5EF4-FFF2-40B4-BE49-F238E27FC236}">
                <a16:creationId xmlns:a16="http://schemas.microsoft.com/office/drawing/2014/main" id="{EC2C2980-0159-42C8-8A4B-A2E8AF808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1" y="343840"/>
            <a:ext cx="2659472" cy="3925419"/>
          </a:xfrm>
          <a:prstGeom prst="rect">
            <a:avLst/>
          </a:prstGeom>
        </p:spPr>
      </p:pic>
      <p:pic>
        <p:nvPicPr>
          <p:cNvPr id="7" name="Picture 6"/>
          <p:cNvPicPr>
            <a:picLocks noChangeAspect="1"/>
          </p:cNvPicPr>
          <p:nvPr/>
        </p:nvPicPr>
        <p:blipFill>
          <a:blip r:embed="rId5"/>
          <a:stretch>
            <a:fillRect/>
          </a:stretch>
        </p:blipFill>
        <p:spPr>
          <a:xfrm>
            <a:off x="3290143" y="324020"/>
            <a:ext cx="2646677" cy="3965059"/>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6D98B409-00A1-4EEE-9469-E141FD4E59D0}"/>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9225269" y="352466"/>
            <a:ext cx="2648372" cy="3952794"/>
          </a:xfrm>
          <a:prstGeom prst="rect">
            <a:avLst/>
          </a:prstGeom>
        </p:spPr>
      </p:pic>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73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A083-7FC0-3A4C-B2D1-58AF8CA75017}"/>
              </a:ext>
            </a:extLst>
          </p:cNvPr>
          <p:cNvSpPr>
            <a:spLocks noGrp="1"/>
          </p:cNvSpPr>
          <p:nvPr>
            <p:ph type="title"/>
          </p:nvPr>
        </p:nvSpPr>
        <p:spPr/>
        <p:txBody>
          <a:bodyPr/>
          <a:lstStyle/>
          <a:p>
            <a:endParaRPr lang="en-US"/>
          </a:p>
        </p:txBody>
      </p:sp>
      <p:pic>
        <p:nvPicPr>
          <p:cNvPr id="5" name="Content Placeholder 4" descr="A picture containing photo, many, different, sitting&#10;&#10;Description automatically generated">
            <a:extLst>
              <a:ext uri="{FF2B5EF4-FFF2-40B4-BE49-F238E27FC236}">
                <a16:creationId xmlns:a16="http://schemas.microsoft.com/office/drawing/2014/main" id="{CEA658D1-CCEA-644A-ABA5-BE7DEE737B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00282" cy="6858000"/>
          </a:xfrm>
        </p:spPr>
      </p:pic>
    </p:spTree>
    <p:extLst>
      <p:ext uri="{BB962C8B-B14F-4D97-AF65-F5344CB8AC3E}">
        <p14:creationId xmlns:p14="http://schemas.microsoft.com/office/powerpoint/2010/main" val="2650690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09676EF-B02E-4824-8091-A7E37BF0E70E}"/>
              </a:ext>
            </a:extLst>
          </p:cNvPr>
          <p:cNvSpPr>
            <a:spLocks noGrp="1"/>
          </p:cNvSpPr>
          <p:nvPr>
            <p:ph type="title"/>
          </p:nvPr>
        </p:nvSpPr>
        <p:spPr>
          <a:xfrm>
            <a:off x="960983" y="498143"/>
            <a:ext cx="10269613" cy="1278902"/>
          </a:xfrm>
        </p:spPr>
        <p:txBody>
          <a:bodyPr vert="horz" lIns="91440" tIns="45720" rIns="91440" bIns="45720" rtlCol="0" anchor="ctr">
            <a:normAutofit/>
          </a:bodyPr>
          <a:lstStyle/>
          <a:p>
            <a:r>
              <a:rPr lang="en-US" kern="1200">
                <a:solidFill>
                  <a:schemeClr val="bg1"/>
                </a:solidFill>
                <a:latin typeface="+mj-lt"/>
                <a:ea typeface="+mj-ea"/>
                <a:cs typeface="+mj-cs"/>
              </a:rPr>
              <a:t>Board Book, Picture Book, Middle Grade, YA?</a:t>
            </a:r>
          </a:p>
        </p:txBody>
      </p:sp>
      <p:sp>
        <p:nvSpPr>
          <p:cNvPr id="3" name="Content Placeholder 2">
            <a:extLst>
              <a:ext uri="{FF2B5EF4-FFF2-40B4-BE49-F238E27FC236}">
                <a16:creationId xmlns:a16="http://schemas.microsoft.com/office/drawing/2014/main" id="{4A03D08F-E9DD-4C6F-9045-269E95530076}"/>
              </a:ext>
            </a:extLst>
          </p:cNvPr>
          <p:cNvSpPr>
            <a:spLocks noGrp="1"/>
          </p:cNvSpPr>
          <p:nvPr>
            <p:ph sz="half" idx="1"/>
          </p:nvPr>
        </p:nvSpPr>
        <p:spPr>
          <a:xfrm>
            <a:off x="4907783" y="3033294"/>
            <a:ext cx="6841534" cy="2866318"/>
          </a:xfrm>
        </p:spPr>
        <p:txBody>
          <a:bodyPr vert="horz" lIns="91440" tIns="45720" rIns="91440" bIns="45720" rtlCol="0">
            <a:normAutofit/>
          </a:bodyPr>
          <a:lstStyle/>
          <a:p>
            <a:r>
              <a:rPr lang="en-US" sz="3200" dirty="0"/>
              <a:t>What kind of stories are of interest to this age </a:t>
            </a:r>
            <a:r>
              <a:rPr lang="en-US" sz="3200"/>
              <a:t>group?</a:t>
            </a:r>
            <a:endParaRPr lang="en-US" sz="3200" dirty="0"/>
          </a:p>
          <a:p>
            <a:endParaRPr lang="en-US" sz="3200" dirty="0"/>
          </a:p>
          <a:p>
            <a:r>
              <a:rPr lang="en-US" sz="3200" dirty="0"/>
              <a:t>How might that intersect with LGBTQ+ issues? Examples. </a:t>
            </a:r>
          </a:p>
          <a:p>
            <a:endParaRPr lang="en-US" sz="3200" dirty="0"/>
          </a:p>
          <a:p>
            <a:endParaRPr lang="en-US" sz="2400" dirty="0"/>
          </a:p>
        </p:txBody>
      </p:sp>
      <p:pic>
        <p:nvPicPr>
          <p:cNvPr id="8" name="Content Placeholder 7">
            <a:extLst>
              <a:ext uri="{FF2B5EF4-FFF2-40B4-BE49-F238E27FC236}">
                <a16:creationId xmlns:a16="http://schemas.microsoft.com/office/drawing/2014/main" id="{92F48B18-2536-4F36-A827-C50F5775AA2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1856" y="2637653"/>
            <a:ext cx="3624072" cy="3657600"/>
          </a:xfrm>
        </p:spPr>
      </p:pic>
    </p:spTree>
    <p:extLst>
      <p:ext uri="{BB962C8B-B14F-4D97-AF65-F5344CB8AC3E}">
        <p14:creationId xmlns:p14="http://schemas.microsoft.com/office/powerpoint/2010/main" val="262895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9">
            <a:extLst>
              <a:ext uri="{FF2B5EF4-FFF2-40B4-BE49-F238E27FC236}">
                <a16:creationId xmlns:a16="http://schemas.microsoft.com/office/drawing/2014/main" id="{F0618178-4B5C-46A4-9E68-052C31FA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489A02-9F26-4142-936B-90D69A360AB7}"/>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3400" dirty="0">
                <a:solidFill>
                  <a:srgbClr val="FFFFFF"/>
                </a:solidFill>
              </a:rPr>
              <a:t>Books for the Youngest Readers: Normalizing Queer Families, Queer Identities, and Gender Creativity</a:t>
            </a:r>
          </a:p>
        </p:txBody>
      </p:sp>
      <p:pic>
        <p:nvPicPr>
          <p:cNvPr id="26" name="Picture 25">
            <a:extLst>
              <a:ext uri="{FF2B5EF4-FFF2-40B4-BE49-F238E27FC236}">
                <a16:creationId xmlns:a16="http://schemas.microsoft.com/office/drawing/2014/main" id="{BCFDC5E8-E3DA-4EE7-A260-CA80A9CD075F}"/>
              </a:ext>
            </a:extLst>
          </p:cNvPr>
          <p:cNvPicPr>
            <a:picLocks noChangeAspect="1"/>
          </p:cNvPicPr>
          <p:nvPr/>
        </p:nvPicPr>
        <p:blipFill rotWithShape="1">
          <a:blip r:embed="rId3">
            <a:extLst>
              <a:ext uri="{28A0092B-C50C-407E-A947-70E740481C1C}">
                <a14:useLocalDpi xmlns:a14="http://schemas.microsoft.com/office/drawing/2010/main" val="0"/>
              </a:ext>
            </a:extLst>
          </a:blip>
          <a:srcRect l="9030"/>
          <a:stretch/>
        </p:blipFill>
        <p:spPr>
          <a:xfrm>
            <a:off x="639253" y="321733"/>
            <a:ext cx="3517216" cy="2966630"/>
          </a:xfrm>
          <a:prstGeom prst="rect">
            <a:avLst/>
          </a:prstGeom>
        </p:spPr>
      </p:pic>
      <p:pic>
        <p:nvPicPr>
          <p:cNvPr id="32" name="Content Placeholder 31">
            <a:extLst>
              <a:ext uri="{FF2B5EF4-FFF2-40B4-BE49-F238E27FC236}">
                <a16:creationId xmlns:a16="http://schemas.microsoft.com/office/drawing/2014/main" id="{665DADA5-18A4-4DB9-B1BC-5157AEEA8DD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638789" y="396612"/>
            <a:ext cx="2775313" cy="2775313"/>
          </a:xfrm>
          <a:prstGeom prst="rect">
            <a:avLst/>
          </a:prstGeom>
        </p:spPr>
      </p:pic>
      <p:pic>
        <p:nvPicPr>
          <p:cNvPr id="28" name="Picture 27">
            <a:extLst>
              <a:ext uri="{FF2B5EF4-FFF2-40B4-BE49-F238E27FC236}">
                <a16:creationId xmlns:a16="http://schemas.microsoft.com/office/drawing/2014/main" id="{A947A180-54AD-4353-910C-418D8AC8EF5B}"/>
              </a:ext>
            </a:extLst>
          </p:cNvPr>
          <p:cNvPicPr>
            <a:picLocks noChangeAspect="1"/>
          </p:cNvPicPr>
          <p:nvPr/>
        </p:nvPicPr>
        <p:blipFill rotWithShape="1">
          <a:blip r:embed="rId5">
            <a:extLst>
              <a:ext uri="{28A0092B-C50C-407E-A947-70E740481C1C}">
                <a14:useLocalDpi xmlns:a14="http://schemas.microsoft.com/office/drawing/2010/main" val="0"/>
              </a:ext>
            </a:extLst>
          </a:blip>
          <a:srcRect l="9000" r="3373" b="-2"/>
          <a:stretch/>
        </p:blipFill>
        <p:spPr>
          <a:xfrm>
            <a:off x="7948113" y="299363"/>
            <a:ext cx="3562070" cy="3008188"/>
          </a:xfrm>
          <a:prstGeom prst="rect">
            <a:avLst/>
          </a:prstGeom>
        </p:spPr>
      </p:pic>
      <p:cxnSp>
        <p:nvCxnSpPr>
          <p:cNvPr id="42" name="Straight Connector 41">
            <a:extLst>
              <a:ext uri="{FF2B5EF4-FFF2-40B4-BE49-F238E27FC236}">
                <a16:creationId xmlns:a16="http://schemas.microsoft.com/office/drawing/2014/main" id="{936FD40B-09C1-46D7-9E32-CC9BD7629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4" name="Content Placeholder 23">
            <a:extLst>
              <a:ext uri="{FF2B5EF4-FFF2-40B4-BE49-F238E27FC236}">
                <a16:creationId xmlns:a16="http://schemas.microsoft.com/office/drawing/2014/main" id="{307220A3-00D8-4041-B5EA-03800DDF78D8}"/>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t="2573" r="-1" b="17698"/>
          <a:stretch/>
        </p:blipFill>
        <p:spPr>
          <a:xfrm>
            <a:off x="317635" y="3509433"/>
            <a:ext cx="4160452" cy="3026833"/>
          </a:xfrm>
          <a:prstGeom prst="rect">
            <a:avLst/>
          </a:prstGeom>
        </p:spPr>
      </p:pic>
    </p:spTree>
    <p:extLst>
      <p:ext uri="{BB962C8B-B14F-4D97-AF65-F5344CB8AC3E}">
        <p14:creationId xmlns:p14="http://schemas.microsoft.com/office/powerpoint/2010/main" val="133192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4BC24E3-F84E-4EF5-8840-C8C939A35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59" y="309926"/>
            <a:ext cx="2648371" cy="3993247"/>
          </a:xfrm>
          <a:prstGeom prst="rect">
            <a:avLst/>
          </a:prstGeom>
        </p:spPr>
      </p:pic>
      <p:sp>
        <p:nvSpPr>
          <p:cNvPr id="25" name="Rectangle 24">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Whose Story is it Anyway? #OwnVoices</a:t>
            </a:r>
          </a:p>
        </p:txBody>
      </p:sp>
      <p:pic>
        <p:nvPicPr>
          <p:cNvPr id="6" name="Picture 5"/>
          <p:cNvPicPr>
            <a:picLocks noChangeAspect="1"/>
          </p:cNvPicPr>
          <p:nvPr/>
        </p:nvPicPr>
        <p:blipFill>
          <a:blip r:embed="rId4"/>
          <a:stretch>
            <a:fillRect/>
          </a:stretch>
        </p:blipFill>
        <p:spPr>
          <a:xfrm>
            <a:off x="320041" y="314436"/>
            <a:ext cx="2659472" cy="3984227"/>
          </a:xfrm>
          <a:prstGeom prst="rect">
            <a:avLst/>
          </a:prstGeom>
        </p:spPr>
      </p:pic>
      <p:pic>
        <p:nvPicPr>
          <p:cNvPr id="18" name="Content Placeholder 17">
            <a:extLst>
              <a:ext uri="{FF2B5EF4-FFF2-40B4-BE49-F238E27FC236}">
                <a16:creationId xmlns:a16="http://schemas.microsoft.com/office/drawing/2014/main" id="{2B6DAD21-74EB-4D12-B5D6-085338C34D8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294673" y="307731"/>
            <a:ext cx="2637616" cy="3997637"/>
          </a:xfrm>
          <a:prstGeom prst="rect">
            <a:avLst/>
          </a:prstGeom>
        </p:spPr>
      </p:pic>
      <p:cxnSp>
        <p:nvCxnSpPr>
          <p:cNvPr id="27" name="Straight Connector 26">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4" name="Content Placeholder 13">
            <a:extLst>
              <a:ext uri="{FF2B5EF4-FFF2-40B4-BE49-F238E27FC236}">
                <a16:creationId xmlns:a16="http://schemas.microsoft.com/office/drawing/2014/main" id="{DAF88178-93AF-415A-BCE6-E7E8F4C3B676}"/>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9225269" y="332239"/>
            <a:ext cx="2648372" cy="3993248"/>
          </a:xfrm>
          <a:prstGeom prst="rect">
            <a:avLst/>
          </a:prstGeom>
        </p:spPr>
      </p:pic>
      <p:cxnSp>
        <p:nvCxnSpPr>
          <p:cNvPr id="31" name="Straight Connector 30">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07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5461568"/>
          </a:xfrm>
          <a:prstGeom prst="ellipse">
            <a:avLst/>
          </a:prstGeom>
        </p:spPr>
        <p:txBody>
          <a:bodyPr vert="horz" lIns="91440" tIns="45720" rIns="91440" bIns="45720" rtlCol="0">
            <a:noAutofit/>
          </a:bodyPr>
          <a:lstStyle/>
          <a:p>
            <a:pPr algn="ctr"/>
            <a:r>
              <a:rPr lang="en-US" sz="6000" b="1" kern="1200" dirty="0">
                <a:latin typeface="+mj-lt"/>
                <a:ea typeface="+mj-ea"/>
                <a:cs typeface="+mj-cs"/>
              </a:rPr>
              <a:t>Questions</a:t>
            </a:r>
            <a:br>
              <a:rPr lang="en-US" sz="6000" b="1" kern="1200" dirty="0">
                <a:latin typeface="+mj-lt"/>
                <a:ea typeface="+mj-ea"/>
                <a:cs typeface="+mj-cs"/>
              </a:rPr>
            </a:br>
            <a:r>
              <a:rPr lang="en-US" sz="6000" b="1" kern="1200" dirty="0">
                <a:latin typeface="+mj-lt"/>
                <a:ea typeface="+mj-ea"/>
                <a:cs typeface="+mj-cs"/>
              </a:rPr>
              <a:t>&amp;</a:t>
            </a:r>
            <a:br>
              <a:rPr lang="en-US" sz="6000" b="1" kern="1200" dirty="0">
                <a:latin typeface="+mj-lt"/>
                <a:ea typeface="+mj-ea"/>
                <a:cs typeface="+mj-cs"/>
              </a:rPr>
            </a:br>
            <a:r>
              <a:rPr lang="en-US" sz="6000" b="1" kern="1200" dirty="0">
                <a:latin typeface="+mj-lt"/>
                <a:ea typeface="+mj-ea"/>
                <a:cs typeface="+mj-cs"/>
              </a:rPr>
              <a:t>Discussion</a:t>
            </a:r>
          </a:p>
        </p:txBody>
      </p:sp>
      <p:pic>
        <p:nvPicPr>
          <p:cNvPr id="13" name="Content Placeholder 12">
            <a:extLst>
              <a:ext uri="{FF2B5EF4-FFF2-40B4-BE49-F238E27FC236}">
                <a16:creationId xmlns:a16="http://schemas.microsoft.com/office/drawing/2014/main" id="{43330397-7E1D-449A-AD0B-A45CF4656888}"/>
              </a:ext>
            </a:extLst>
          </p:cNvPr>
          <p:cNvPicPr>
            <a:picLocks noChangeAspect="1"/>
          </p:cNvPicPr>
          <p:nvPr/>
        </p:nvPicPr>
        <p:blipFill rotWithShape="1">
          <a:blip r:embed="rId3">
            <a:extLst>
              <a:ext uri="{28A0092B-C50C-407E-A947-70E740481C1C}">
                <a14:useLocalDpi xmlns:a14="http://schemas.microsoft.com/office/drawing/2010/main" val="0"/>
              </a:ext>
            </a:extLst>
          </a:blip>
          <a:srcRect r="15700"/>
          <a:stretch/>
        </p:blipFill>
        <p:spPr>
          <a:xfrm rot="5400000">
            <a:off x="5712305" y="378306"/>
            <a:ext cx="6858000" cy="6101387"/>
          </a:xfrm>
          <a:prstGeom prst="rect">
            <a:avLst/>
          </a:prstGeom>
          <a:effectLst/>
        </p:spPr>
      </p:pic>
    </p:spTree>
    <p:extLst>
      <p:ext uri="{BB962C8B-B14F-4D97-AF65-F5344CB8AC3E}">
        <p14:creationId xmlns:p14="http://schemas.microsoft.com/office/powerpoint/2010/main" val="310366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50E6-D7D6-424F-A950-F5570162D201}"/>
              </a:ext>
            </a:extLst>
          </p:cNvPr>
          <p:cNvSpPr>
            <a:spLocks noGrp="1"/>
          </p:cNvSpPr>
          <p:nvPr>
            <p:ph type="title"/>
          </p:nvPr>
        </p:nvSpPr>
        <p:spPr/>
        <p:txBody>
          <a:bodyPr/>
          <a:lstStyle/>
          <a:p>
            <a:endParaRPr lang="en-US"/>
          </a:p>
        </p:txBody>
      </p:sp>
      <p:pic>
        <p:nvPicPr>
          <p:cNvPr id="9" name="Content Placeholder 8" descr="A picture containing indoor, monitor, television, sitting&#10;&#10;Description automatically generated">
            <a:extLst>
              <a:ext uri="{FF2B5EF4-FFF2-40B4-BE49-F238E27FC236}">
                <a16:creationId xmlns:a16="http://schemas.microsoft.com/office/drawing/2014/main" id="{2AFC6968-27D3-AE4C-BA8A-980BD83FEC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00282" cy="6858000"/>
          </a:xfrm>
        </p:spPr>
      </p:pic>
    </p:spTree>
    <p:extLst>
      <p:ext uri="{BB962C8B-B14F-4D97-AF65-F5344CB8AC3E}">
        <p14:creationId xmlns:p14="http://schemas.microsoft.com/office/powerpoint/2010/main" val="326036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76053" y="209227"/>
            <a:ext cx="8570563" cy="1332852"/>
          </a:xfrm>
        </p:spPr>
        <p:txBody>
          <a:bodyPr vert="horz" lIns="91440" tIns="45720" rIns="91440" bIns="45720" rtlCol="0" anchor="ctr">
            <a:normAutofit/>
          </a:bodyPr>
          <a:lstStyle/>
          <a:p>
            <a:r>
              <a:rPr lang="en-US" sz="2800" b="1" dirty="0">
                <a:solidFill>
                  <a:srgbClr val="000000"/>
                </a:solidFill>
              </a:rPr>
              <a:t>Evolving Language: Community, Diversity, Inclusivity</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p:cNvPicPr>
            <a:picLocks noGrp="1" noChangeAspect="1"/>
          </p:cNvPicPr>
          <p:nvPr>
            <p:ph sz="half" idx="2"/>
          </p:nvPr>
        </p:nvPicPr>
        <p:blipFill rotWithShape="1">
          <a:blip r:embed="rId4" cstate="print">
            <a:alphaModFix/>
            <a:extLst>
              <a:ext uri="{28A0092B-C50C-407E-A947-70E740481C1C}">
                <a14:useLocalDpi xmlns:a14="http://schemas.microsoft.com/office/drawing/2010/main" val="0"/>
              </a:ext>
            </a:extLst>
          </a:blip>
          <a:srcRect l="30145" r="6079" b="-2"/>
          <a:stretch/>
        </p:blipFill>
        <p:spPr>
          <a:xfrm>
            <a:off x="20" y="907231"/>
            <a:ext cx="500041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sz="half" idx="1"/>
          </p:nvPr>
        </p:nvSpPr>
        <p:spPr>
          <a:xfrm>
            <a:off x="5614876" y="1751307"/>
            <a:ext cx="6101843" cy="4897465"/>
          </a:xfrm>
        </p:spPr>
        <p:txBody>
          <a:bodyPr vert="horz" lIns="91440" tIns="45720" rIns="91440" bIns="45720" rtlCol="0" anchor="ctr">
            <a:normAutofit/>
          </a:bodyPr>
          <a:lstStyle/>
          <a:p>
            <a:pPr marL="0"/>
            <a:r>
              <a:rPr lang="en-US" sz="2400" dirty="0">
                <a:solidFill>
                  <a:srgbClr val="000000"/>
                </a:solidFill>
              </a:rPr>
              <a:t>LGBPTQ2SIA+ : </a:t>
            </a:r>
          </a:p>
          <a:p>
            <a:pPr marL="0"/>
            <a:r>
              <a:rPr lang="en-US" sz="2400" dirty="0">
                <a:solidFill>
                  <a:srgbClr val="000000"/>
                </a:solidFill>
              </a:rPr>
              <a:t>	Lesbian</a:t>
            </a:r>
          </a:p>
          <a:p>
            <a:pPr marL="0"/>
            <a:r>
              <a:rPr lang="en-US" sz="2400" dirty="0">
                <a:solidFill>
                  <a:srgbClr val="000000"/>
                </a:solidFill>
              </a:rPr>
              <a:t>	Gay</a:t>
            </a:r>
          </a:p>
          <a:p>
            <a:pPr marL="0"/>
            <a:r>
              <a:rPr lang="en-US" sz="2400" dirty="0">
                <a:solidFill>
                  <a:srgbClr val="000000"/>
                </a:solidFill>
              </a:rPr>
              <a:t>	Bisexual and Pansexual</a:t>
            </a:r>
          </a:p>
          <a:p>
            <a:pPr marL="0"/>
            <a:r>
              <a:rPr lang="en-US" sz="2400" dirty="0">
                <a:solidFill>
                  <a:srgbClr val="000000"/>
                </a:solidFill>
              </a:rPr>
              <a:t>	Transgender (Genderqueer, Non-binary, 	Genderfluid, Agender)</a:t>
            </a:r>
          </a:p>
          <a:p>
            <a:pPr marL="0"/>
            <a:r>
              <a:rPr lang="en-US" sz="2400" dirty="0">
                <a:solidFill>
                  <a:srgbClr val="000000"/>
                </a:solidFill>
              </a:rPr>
              <a:t>	Queer</a:t>
            </a:r>
          </a:p>
          <a:p>
            <a:pPr marL="0"/>
            <a:r>
              <a:rPr lang="en-US" sz="2400" dirty="0">
                <a:solidFill>
                  <a:srgbClr val="000000"/>
                </a:solidFill>
              </a:rPr>
              <a:t>	Two-Spirited</a:t>
            </a:r>
          </a:p>
          <a:p>
            <a:pPr marL="0"/>
            <a:r>
              <a:rPr lang="en-US" sz="2400" dirty="0">
                <a:solidFill>
                  <a:srgbClr val="000000"/>
                </a:solidFill>
              </a:rPr>
              <a:t>	Intersex</a:t>
            </a:r>
          </a:p>
          <a:p>
            <a:pPr marL="0"/>
            <a:r>
              <a:rPr lang="en-US" sz="2400" dirty="0">
                <a:solidFill>
                  <a:srgbClr val="000000"/>
                </a:solidFill>
              </a:rPr>
              <a:t>	Asexual (Ace, Demi, </a:t>
            </a:r>
            <a:r>
              <a:rPr lang="en-US" sz="2400" dirty="0" err="1">
                <a:solidFill>
                  <a:srgbClr val="000000"/>
                </a:solidFill>
              </a:rPr>
              <a:t>Aromantic</a:t>
            </a:r>
            <a:r>
              <a:rPr lang="en-US" sz="2400" dirty="0">
                <a:solidFill>
                  <a:srgbClr val="000000"/>
                </a:solidFill>
              </a:rPr>
              <a:t>)</a:t>
            </a:r>
          </a:p>
          <a:p>
            <a:pPr marL="0"/>
            <a:r>
              <a:rPr lang="en-US" sz="1100" dirty="0">
                <a:solidFill>
                  <a:srgbClr val="000000"/>
                </a:solidFill>
              </a:rPr>
              <a:t>	</a:t>
            </a:r>
          </a:p>
          <a:p>
            <a:pPr marL="0"/>
            <a:endParaRPr lang="en-US" sz="1100" dirty="0">
              <a:solidFill>
                <a:srgbClr val="000000"/>
              </a:solidFill>
            </a:endParaRPr>
          </a:p>
        </p:txBody>
      </p:sp>
    </p:spTree>
    <p:extLst>
      <p:ext uri="{BB962C8B-B14F-4D97-AF65-F5344CB8AC3E}">
        <p14:creationId xmlns:p14="http://schemas.microsoft.com/office/powerpoint/2010/main" val="3731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3037-2DC8-5141-9C55-F5186EF33E30}"/>
              </a:ext>
            </a:extLst>
          </p:cNvPr>
          <p:cNvSpPr>
            <a:spLocks noGrp="1"/>
          </p:cNvSpPr>
          <p:nvPr>
            <p:ph type="title"/>
          </p:nvPr>
        </p:nvSpPr>
        <p:spPr/>
        <p:txBody>
          <a:bodyPr/>
          <a:lstStyle/>
          <a:p>
            <a:endParaRPr lang="en-US"/>
          </a:p>
        </p:txBody>
      </p:sp>
      <p:pic>
        <p:nvPicPr>
          <p:cNvPr id="5" name="Content Placeholder 4" descr="A picture containing cake, birthday, table, train&#10;&#10;Description automatically generated">
            <a:extLst>
              <a:ext uri="{FF2B5EF4-FFF2-40B4-BE49-F238E27FC236}">
                <a16:creationId xmlns:a16="http://schemas.microsoft.com/office/drawing/2014/main" id="{107FA798-B5E3-F64A-8917-8E452D0B0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200283" cy="6858000"/>
          </a:xfrm>
        </p:spPr>
      </p:pic>
    </p:spTree>
    <p:extLst>
      <p:ext uri="{BB962C8B-B14F-4D97-AF65-F5344CB8AC3E}">
        <p14:creationId xmlns:p14="http://schemas.microsoft.com/office/powerpoint/2010/main" val="359064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1D31-2821-CC45-B891-ACBECF6A6E55}"/>
              </a:ext>
            </a:extLst>
          </p:cNvPr>
          <p:cNvSpPr>
            <a:spLocks noGrp="1"/>
          </p:cNvSpPr>
          <p:nvPr>
            <p:ph type="title"/>
          </p:nvPr>
        </p:nvSpPr>
        <p:spPr/>
        <p:txBody>
          <a:bodyPr/>
          <a:lstStyle/>
          <a:p>
            <a:endParaRPr lang="en-US"/>
          </a:p>
        </p:txBody>
      </p:sp>
      <p:pic>
        <p:nvPicPr>
          <p:cNvPr id="5" name="Content Placeholder 4" descr="A close up of a flag&#10;&#10;Description automatically generated">
            <a:extLst>
              <a:ext uri="{FF2B5EF4-FFF2-40B4-BE49-F238E27FC236}">
                <a16:creationId xmlns:a16="http://schemas.microsoft.com/office/drawing/2014/main" id="{0A3DF5ED-CC99-2240-931E-9081062A45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00282" cy="6858000"/>
          </a:xfrm>
        </p:spPr>
      </p:pic>
    </p:spTree>
    <p:extLst>
      <p:ext uri="{BB962C8B-B14F-4D97-AF65-F5344CB8AC3E}">
        <p14:creationId xmlns:p14="http://schemas.microsoft.com/office/powerpoint/2010/main" val="383884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1412489"/>
            <a:ext cx="2871095" cy="2156621"/>
          </a:xfrm>
        </p:spPr>
        <p:txBody>
          <a:bodyPr anchor="t">
            <a:normAutofit/>
          </a:bodyPr>
          <a:lstStyle/>
          <a:p>
            <a:r>
              <a:rPr lang="en-CA" sz="3300">
                <a:solidFill>
                  <a:srgbClr val="FFFFFF"/>
                </a:solidFill>
                <a:latin typeface="Calibri" panose="020F0502020204030204" pitchFamily="34" charset="0"/>
                <a:ea typeface="Calibri" panose="020F0502020204030204" pitchFamily="34" charset="0"/>
                <a:cs typeface="Times New Roman" panose="02020603050405020304" pitchFamily="18" charset="0"/>
              </a:rPr>
              <a:t>Why Representation Matters</a:t>
            </a:r>
            <a:endParaRPr lang="en-CA" sz="3300">
              <a:solidFill>
                <a:srgbClr val="FFFFFF"/>
              </a:solidFill>
            </a:endParaRPr>
          </a:p>
        </p:txBody>
      </p:sp>
      <p:sp>
        <p:nvSpPr>
          <p:cNvPr id="3" name="Content Placeholder 2"/>
          <p:cNvSpPr>
            <a:spLocks noGrp="1"/>
          </p:cNvSpPr>
          <p:nvPr>
            <p:ph sz="half" idx="1"/>
          </p:nvPr>
        </p:nvSpPr>
        <p:spPr>
          <a:xfrm>
            <a:off x="4480438" y="278968"/>
            <a:ext cx="7453257" cy="6369805"/>
          </a:xfrm>
        </p:spPr>
        <p:txBody>
          <a:bodyPr>
            <a:normAutofit lnSpcReduction="10000"/>
          </a:bodyPr>
          <a:lstStyle/>
          <a:p>
            <a:pPr marL="0" indent="0">
              <a:buNone/>
            </a:pPr>
            <a:r>
              <a:rPr lang="en-CA" dirty="0"/>
              <a:t>“Books are sometimes windows, offering views of worlds that may be real or imagined, familiar or strange. These windows are also sliding glass doors, and readers have only to walk through in imagination to become part of whatever world has been created or recreated by the author. When lighting conditions are just right, however, a window can also be a mirror. Literature transforms human experience and reflects it back to us, and in that reflection we can see our own lives and experiences as part of the larger human experience. Reading, then, becomes a means of self-affirmation, and readers often seek their mirrors in books.” </a:t>
            </a:r>
          </a:p>
          <a:p>
            <a:pPr marL="0" indent="0">
              <a:buNone/>
            </a:pPr>
            <a:r>
              <a:rPr lang="en-CA" i="1" dirty="0"/>
              <a:t>–Rudine Sims Bishop (Professor Emerita of Education, Ohio State University, African American children’s literature specialist, 1990 </a:t>
            </a:r>
          </a:p>
          <a:p>
            <a:endParaRPr lang="en-CA" sz="1300" dirty="0"/>
          </a:p>
        </p:txBody>
      </p:sp>
      <p:sp>
        <p:nvSpPr>
          <p:cNvPr id="4" name="Content Placeholder 3"/>
          <p:cNvSpPr>
            <a:spLocks noGrp="1"/>
          </p:cNvSpPr>
          <p:nvPr>
            <p:ph sz="half" idx="2"/>
          </p:nvPr>
        </p:nvSpPr>
        <p:spPr>
          <a:xfrm>
            <a:off x="8451604" y="1412489"/>
            <a:ext cx="2926080" cy="4363844"/>
          </a:xfrm>
        </p:spPr>
        <p:txBody>
          <a:bodyPr>
            <a:normAutofit lnSpcReduction="10000"/>
          </a:bodyPr>
          <a:lstStyle/>
          <a:p>
            <a:endParaRPr lang="en-CA" sz="2000"/>
          </a:p>
          <a:p>
            <a:pPr marL="0" indent="0">
              <a:buNone/>
            </a:pPr>
            <a:r>
              <a:rPr lang="en-CA" sz="2000"/>
              <a:t>  </a:t>
            </a:r>
          </a:p>
        </p:txBody>
      </p:sp>
    </p:spTree>
    <p:extLst>
      <p:ext uri="{BB962C8B-B14F-4D97-AF65-F5344CB8AC3E}">
        <p14:creationId xmlns:p14="http://schemas.microsoft.com/office/powerpoint/2010/main" val="225965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DE461F-3C66-4CCE-A33C-3751E005611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119" r="11481"/>
          <a:stretch/>
        </p:blipFill>
        <p:spPr>
          <a:xfrm>
            <a:off x="20" y="10"/>
            <a:ext cx="7534636" cy="6857990"/>
          </a:xfrm>
          <a:prstGeom prst="rect">
            <a:avLst/>
          </a:prstGeom>
        </p:spPr>
      </p:pic>
      <p:sp>
        <p:nvSpPr>
          <p:cNvPr id="9" name="Rectangle 8">
            <a:extLst>
              <a:ext uri="{FF2B5EF4-FFF2-40B4-BE49-F238E27FC236}">
                <a16:creationId xmlns:a16="http://schemas.microsoft.com/office/drawing/2014/main" id="{98663357-1843-42BB-BC09-EACA8E00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387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B7573-EE34-4CC2-81C7-BCAA7230318A}"/>
              </a:ext>
            </a:extLst>
          </p:cNvPr>
          <p:cNvSpPr>
            <a:spLocks noGrp="1"/>
          </p:cNvSpPr>
          <p:nvPr>
            <p:ph type="title"/>
          </p:nvPr>
        </p:nvSpPr>
        <p:spPr>
          <a:xfrm>
            <a:off x="7733654" y="0"/>
            <a:ext cx="4458326" cy="6858000"/>
          </a:xfrm>
        </p:spPr>
        <p:txBody>
          <a:bodyPr vert="horz" lIns="91440" tIns="45720" rIns="91440" bIns="45720" rtlCol="0" anchor="ctr">
            <a:normAutofit/>
          </a:bodyPr>
          <a:lstStyle/>
          <a:p>
            <a:r>
              <a:rPr lang="en-US" sz="2800" dirty="0">
                <a:solidFill>
                  <a:srgbClr val="FFFFFF"/>
                </a:solidFill>
              </a:rPr>
              <a:t>LGBTQ+ inclusive books can:</a:t>
            </a:r>
            <a:br>
              <a:rPr lang="en-US" sz="2800" dirty="0">
                <a:solidFill>
                  <a:srgbClr val="FFFFFF"/>
                </a:solidFill>
              </a:rPr>
            </a:br>
            <a:br>
              <a:rPr lang="en-US" sz="2800" dirty="0">
                <a:solidFill>
                  <a:srgbClr val="FFFFFF"/>
                </a:solidFill>
              </a:rPr>
            </a:br>
            <a:r>
              <a:rPr lang="en-US" sz="2800" dirty="0">
                <a:solidFill>
                  <a:srgbClr val="FFFFFF"/>
                </a:solidFill>
              </a:rPr>
              <a:t>-reduce sense of isolation</a:t>
            </a:r>
            <a:br>
              <a:rPr lang="en-US" sz="2800" dirty="0">
                <a:solidFill>
                  <a:srgbClr val="FFFFFF"/>
                </a:solidFill>
              </a:rPr>
            </a:br>
            <a:r>
              <a:rPr lang="en-US" sz="2800" dirty="0">
                <a:solidFill>
                  <a:srgbClr val="FFFFFF"/>
                </a:solidFill>
              </a:rPr>
              <a:t>-counter negative stereotypes and misinformation</a:t>
            </a:r>
            <a:br>
              <a:rPr lang="en-US" sz="2800" dirty="0">
                <a:solidFill>
                  <a:srgbClr val="FFFFFF"/>
                </a:solidFill>
              </a:rPr>
            </a:br>
            <a:r>
              <a:rPr lang="en-US" sz="2800" dirty="0">
                <a:solidFill>
                  <a:srgbClr val="FFFFFF"/>
                </a:solidFill>
              </a:rPr>
              <a:t>-normalize queer family structures</a:t>
            </a:r>
            <a:br>
              <a:rPr lang="en-US" sz="2800" dirty="0">
                <a:solidFill>
                  <a:srgbClr val="FFFFFF"/>
                </a:solidFill>
              </a:rPr>
            </a:br>
            <a:r>
              <a:rPr lang="en-US" sz="2800" dirty="0">
                <a:solidFill>
                  <a:srgbClr val="FFFFFF"/>
                </a:solidFill>
              </a:rPr>
              <a:t>-affirm identity </a:t>
            </a:r>
            <a:br>
              <a:rPr lang="en-US" sz="2800" dirty="0">
                <a:solidFill>
                  <a:srgbClr val="FFFFFF"/>
                </a:solidFill>
              </a:rPr>
            </a:br>
            <a:r>
              <a:rPr lang="en-US" sz="2800" dirty="0">
                <a:solidFill>
                  <a:srgbClr val="FFFFFF"/>
                </a:solidFill>
              </a:rPr>
              <a:t>-educate about LGBTQ history, identity and community </a:t>
            </a:r>
            <a:br>
              <a:rPr lang="en-US" sz="2800" dirty="0">
                <a:solidFill>
                  <a:srgbClr val="FFFFFF"/>
                </a:solidFill>
              </a:rPr>
            </a:br>
            <a:r>
              <a:rPr lang="en-US" sz="2800" dirty="0">
                <a:solidFill>
                  <a:srgbClr val="FFFFFF"/>
                </a:solidFill>
              </a:rPr>
              <a:t>-offer hope for future</a:t>
            </a:r>
            <a:br>
              <a:rPr lang="en-US" sz="2800" dirty="0">
                <a:solidFill>
                  <a:srgbClr val="FFFFFF"/>
                </a:solidFill>
              </a:rPr>
            </a:br>
            <a:r>
              <a:rPr lang="en-US" sz="2800" dirty="0">
                <a:solidFill>
                  <a:srgbClr val="FFFFFF"/>
                </a:solidFill>
              </a:rPr>
              <a:t>-save lives- literally. </a:t>
            </a:r>
            <a:br>
              <a:rPr lang="en-US" sz="2800" dirty="0">
                <a:solidFill>
                  <a:srgbClr val="FFFFFF"/>
                </a:solidFill>
              </a:rPr>
            </a:br>
            <a:br>
              <a:rPr lang="en-US" sz="1400" i="1" dirty="0">
                <a:solidFill>
                  <a:srgbClr val="FFFFFF"/>
                </a:solidFill>
              </a:rPr>
            </a:br>
            <a:br>
              <a:rPr lang="en-US" sz="1400" dirty="0">
                <a:solidFill>
                  <a:srgbClr val="FFFFFF"/>
                </a:solidFill>
              </a:rPr>
            </a:br>
            <a:endParaRPr lang="en-US" sz="1400" dirty="0">
              <a:solidFill>
                <a:srgbClr val="FFFFFF"/>
              </a:solidFill>
            </a:endParaRPr>
          </a:p>
        </p:txBody>
      </p:sp>
    </p:spTree>
    <p:extLst>
      <p:ext uri="{BB962C8B-B14F-4D97-AF65-F5344CB8AC3E}">
        <p14:creationId xmlns:p14="http://schemas.microsoft.com/office/powerpoint/2010/main" val="159962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2F73A7-0237-45A8-8B86-17426D0B4AE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887" r="12673" b="1"/>
          <a:stretch/>
        </p:blipFill>
        <p:spPr>
          <a:xfrm rot="5400000">
            <a:off x="5565619" y="231924"/>
            <a:ext cx="6858000" cy="6394152"/>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2A45B53-003C-4852-960C-E2AF295CBBB4}"/>
              </a:ext>
            </a:extLst>
          </p:cNvPr>
          <p:cNvSpPr>
            <a:spLocks noGrp="1"/>
          </p:cNvSpPr>
          <p:nvPr>
            <p:ph type="title"/>
          </p:nvPr>
        </p:nvSpPr>
        <p:spPr>
          <a:xfrm>
            <a:off x="371350" y="917095"/>
            <a:ext cx="5283170" cy="1908631"/>
          </a:xfrm>
        </p:spPr>
        <p:txBody>
          <a:bodyPr>
            <a:normAutofit/>
          </a:bodyPr>
          <a:lstStyle/>
          <a:p>
            <a:r>
              <a:rPr lang="en-CA" dirty="0">
                <a:latin typeface="Calibri" panose="020F0502020204030204" pitchFamily="34" charset="0"/>
                <a:ea typeface="Calibri" panose="020F0502020204030204" pitchFamily="34" charset="0"/>
                <a:cs typeface="Times New Roman" panose="02020603050405020304" pitchFamily="18" charset="0"/>
              </a:rPr>
              <a:t>LGBTQ+ Inclusive Books Aren’t Just For LGBTQ+ Readers</a:t>
            </a:r>
            <a:endParaRPr lang="en-CA" dirty="0">
              <a:solidFill>
                <a:srgbClr val="000000"/>
              </a:solidFill>
            </a:endParaRPr>
          </a:p>
        </p:txBody>
      </p:sp>
      <p:sp>
        <p:nvSpPr>
          <p:cNvPr id="3" name="Content Placeholder 2">
            <a:extLst>
              <a:ext uri="{FF2B5EF4-FFF2-40B4-BE49-F238E27FC236}">
                <a16:creationId xmlns:a16="http://schemas.microsoft.com/office/drawing/2014/main" id="{44A39792-7D53-4484-80EB-0FE7B52D9398}"/>
              </a:ext>
            </a:extLst>
          </p:cNvPr>
          <p:cNvSpPr>
            <a:spLocks noGrp="1"/>
          </p:cNvSpPr>
          <p:nvPr>
            <p:ph idx="1"/>
          </p:nvPr>
        </p:nvSpPr>
        <p:spPr>
          <a:xfrm>
            <a:off x="325160" y="2527552"/>
            <a:ext cx="5186336" cy="4237145"/>
          </a:xfrm>
        </p:spPr>
        <p:txBody>
          <a:bodyPr anchor="ctr">
            <a:normAutofit/>
          </a:bodyPr>
          <a:lstStyle/>
          <a:p>
            <a:r>
              <a:rPr lang="en-CA" sz="2400" dirty="0">
                <a:solidFill>
                  <a:srgbClr val="000000"/>
                </a:solidFill>
              </a:rPr>
              <a:t>Realism: Literature should reflect the diversity of our  world</a:t>
            </a:r>
          </a:p>
          <a:p>
            <a:r>
              <a:rPr lang="en-CA" sz="2400" dirty="0">
                <a:solidFill>
                  <a:srgbClr val="000000"/>
                </a:solidFill>
              </a:rPr>
              <a:t>LGBTQ people still very much underrepresented in fiction</a:t>
            </a:r>
          </a:p>
          <a:p>
            <a:r>
              <a:rPr lang="en-CA" sz="2400" dirty="0">
                <a:solidFill>
                  <a:srgbClr val="000000"/>
                </a:solidFill>
              </a:rPr>
              <a:t>Understanding leads to empathy, which leads to concern for equality and social justice</a:t>
            </a:r>
          </a:p>
          <a:p>
            <a:endParaRPr lang="en-CA" sz="2000" dirty="0">
              <a:solidFill>
                <a:srgbClr val="000000"/>
              </a:solidFill>
            </a:endParaRPr>
          </a:p>
        </p:txBody>
      </p:sp>
    </p:spTree>
    <p:extLst>
      <p:ext uri="{BB962C8B-B14F-4D97-AF65-F5344CB8AC3E}">
        <p14:creationId xmlns:p14="http://schemas.microsoft.com/office/powerpoint/2010/main" val="2959990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489</Words>
  <Application>Microsoft Macintosh PowerPoint</Application>
  <PresentationFormat>Widescreen</PresentationFormat>
  <Paragraphs>78</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Aharoni</vt:lpstr>
      <vt:lpstr>Arial</vt:lpstr>
      <vt:lpstr>Calibri</vt:lpstr>
      <vt:lpstr>Calibri Light</vt:lpstr>
      <vt:lpstr>Office Theme</vt:lpstr>
      <vt:lpstr>PowerPoint Presentation</vt:lpstr>
      <vt:lpstr>PowerPoint Presentation</vt:lpstr>
      <vt:lpstr>PowerPoint Presentation</vt:lpstr>
      <vt:lpstr>Evolving Language: Community, Diversity, Inclusivity</vt:lpstr>
      <vt:lpstr>PowerPoint Presentation</vt:lpstr>
      <vt:lpstr>PowerPoint Presentation</vt:lpstr>
      <vt:lpstr>Why Representation Matters</vt:lpstr>
      <vt:lpstr>LGBTQ+ inclusive books can:  -reduce sense of isolation -counter negative stereotypes and misinformation -normalize queer family structures -affirm identity  -educate about LGBTQ history, identity and community  -offer hope for future -save lives- literally.    </vt:lpstr>
      <vt:lpstr>LGBTQ+ Inclusive Books Aren’t Just For LGBTQ+ Readers</vt:lpstr>
      <vt:lpstr>A LOT HAS CHANGED OVER THE PAST SEVERAL DECADES…</vt:lpstr>
      <vt:lpstr>THEN</vt:lpstr>
      <vt:lpstr>PowerPoint Presentation</vt:lpstr>
      <vt:lpstr>PowerPoint Presentation</vt:lpstr>
      <vt:lpstr>PowerPoint Presentation</vt:lpstr>
      <vt:lpstr>PowerPoint Presentation</vt:lpstr>
      <vt:lpstr>Beyond the G in LGBTQ2SIA+ </vt:lpstr>
      <vt:lpstr>Complex Identities: Intersectionality</vt:lpstr>
      <vt:lpstr>Beyond Contemporary Realism: Multiple Genres</vt:lpstr>
      <vt:lpstr>Not Just For Teens: LGBTQ Middle-Grade Books</vt:lpstr>
      <vt:lpstr>Board Book, Picture Book, Middle Grade, YA?</vt:lpstr>
      <vt:lpstr>Books for the Youngest Readers: Normalizing Queer Families, Queer Identities, and Gender Creativity</vt:lpstr>
      <vt:lpstr>Whose Story is it Anyway? #OwnVoices</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 to Z of LGBTQ Literature for K to 12</dc:title>
  <dc:creator>Tom Ryan</dc:creator>
  <cp:lastModifiedBy>Tom Ryan</cp:lastModifiedBy>
  <cp:revision>16</cp:revision>
  <dcterms:created xsi:type="dcterms:W3CDTF">2020-01-23T18:23:16Z</dcterms:created>
  <dcterms:modified xsi:type="dcterms:W3CDTF">2020-02-01T11:38:34Z</dcterms:modified>
</cp:coreProperties>
</file>